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32"/>
  </p:notesMasterIdLst>
  <p:sldIdLst>
    <p:sldId id="256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3" r:id="rId11"/>
    <p:sldId id="298" r:id="rId12"/>
    <p:sldId id="346" r:id="rId13"/>
    <p:sldId id="345" r:id="rId14"/>
    <p:sldId id="344" r:id="rId15"/>
    <p:sldId id="301" r:id="rId16"/>
    <p:sldId id="309" r:id="rId17"/>
    <p:sldId id="300" r:id="rId18"/>
    <p:sldId id="332" r:id="rId19"/>
    <p:sldId id="333" r:id="rId20"/>
    <p:sldId id="347" r:id="rId21"/>
    <p:sldId id="348" r:id="rId22"/>
    <p:sldId id="349" r:id="rId23"/>
    <p:sldId id="353" r:id="rId24"/>
    <p:sldId id="354" r:id="rId25"/>
    <p:sldId id="355" r:id="rId26"/>
    <p:sldId id="315" r:id="rId27"/>
    <p:sldId id="351" r:id="rId28"/>
    <p:sldId id="350" r:id="rId29"/>
    <p:sldId id="352" r:id="rId30"/>
    <p:sldId id="296" r:id="rId31"/>
  </p:sldIdLst>
  <p:sldSz cx="9144000" cy="6858000" type="screen4x3"/>
  <p:notesSz cx="6735763" cy="98663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7DB"/>
    <a:srgbClr val="99D026"/>
    <a:srgbClr val="FF7000"/>
    <a:srgbClr val="A0294A"/>
    <a:srgbClr val="1D47FE"/>
    <a:srgbClr val="1D479A"/>
    <a:srgbClr val="275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1" autoAdjust="0"/>
    <p:restoredTop sz="94622" autoAdjust="0"/>
  </p:normalViewPr>
  <p:slideViewPr>
    <p:cSldViewPr>
      <p:cViewPr>
        <p:scale>
          <a:sx n="110" d="100"/>
          <a:sy n="110" d="100"/>
        </p:scale>
        <p:origin x="-100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smtClean="0"/>
              <a:t>Textmasterformate durch Klicken bearbeiten</a:t>
            </a:r>
          </a:p>
          <a:p>
            <a:pPr lvl="1"/>
            <a:r>
              <a:rPr lang="de-CH" altLang="en-US" smtClean="0"/>
              <a:t>Zweite Ebene</a:t>
            </a:r>
          </a:p>
          <a:p>
            <a:pPr lvl="2"/>
            <a:r>
              <a:rPr lang="de-CH" altLang="en-US" smtClean="0"/>
              <a:t>Dritte Ebene</a:t>
            </a:r>
          </a:p>
          <a:p>
            <a:pPr lvl="3"/>
            <a:r>
              <a:rPr lang="de-CH" altLang="en-US" smtClean="0"/>
              <a:t>Vierte Ebene</a:t>
            </a:r>
          </a:p>
          <a:p>
            <a:pPr lvl="4"/>
            <a:r>
              <a:rPr lang="de-CH" altLang="en-US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139DCB-BBD9-46AF-AC5A-74FB8CE2C745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691804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altLang="en-US" noProof="0" smtClean="0"/>
              <a:t>Titelmasterformat durch Klicken bearbeiten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en-US" alt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EA9CC7-6952-407A-A80D-97ABAD77978F}" type="slidenum">
              <a:rPr lang="de-CH" altLang="en-US"/>
              <a:pPr/>
              <a:t>‹Nr.›</a:t>
            </a:fld>
            <a:endParaRPr lang="de-CH" alt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68313" y="6092825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4824" name="Picture 8" descr="Logo_SPM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37288"/>
            <a:ext cx="1582738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573463"/>
            <a:ext cx="6400800" cy="1752600"/>
          </a:xfrm>
        </p:spPr>
        <p:txBody>
          <a:bodyPr/>
          <a:lstStyle>
            <a:lvl1pPr marL="0" indent="0" algn="ctr">
              <a:buFont typeface="Frutiger LT Com 45 Light" pitchFamily="34" charset="0"/>
              <a:buNone/>
              <a:defRPr sz="2000"/>
            </a:lvl1pPr>
          </a:lstStyle>
          <a:p>
            <a:pPr lvl="0"/>
            <a:r>
              <a:rPr lang="de-CH" altLang="en-US" noProof="0" smtClean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B40C7-53C6-4C07-99F5-E03AEE25A5D6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88408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0513" y="269875"/>
            <a:ext cx="2057400" cy="5680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269875"/>
            <a:ext cx="6019800" cy="56800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DA383-E7F7-46BB-B746-DF44399F6EF9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2951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altLang="en-US" noProof="0" smtClean="0"/>
              <a:t>Titelmasterformat durch Klicken bearbeiten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en-US" alt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63CBEB-5691-46D9-BA7C-813FA62ED3E0}" type="slidenum">
              <a:rPr lang="de-CH" altLang="en-US"/>
              <a:pPr/>
              <a:t>‹Nr.›</a:t>
            </a:fld>
            <a:endParaRPr lang="de-CH" altLang="en-US"/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573463"/>
            <a:ext cx="6400800" cy="1752600"/>
          </a:xfrm>
        </p:spPr>
        <p:txBody>
          <a:bodyPr/>
          <a:lstStyle>
            <a:lvl1pPr marL="0" indent="0" algn="ctr">
              <a:buFont typeface="Frutiger LT Com 45 Light" pitchFamily="34" charset="0"/>
              <a:buNone/>
              <a:defRPr sz="1800"/>
            </a:lvl1pPr>
          </a:lstStyle>
          <a:p>
            <a:pPr lvl="0"/>
            <a:r>
              <a:rPr lang="de-CH" altLang="en-US" noProof="0" smtClean="0"/>
              <a:t>Formatvorlage des Untertitelmasters durch Klicken bearbeiten</a:t>
            </a: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468313" y="6218238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0296" name="Picture 8" descr="Logo_SPM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6296025"/>
            <a:ext cx="1582737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A87E4-E8FE-469A-AC11-5D20A479C194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55354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ACD6D-5BD7-4338-AF02-3331F657A116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549790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4152F-93D0-4E90-BA2B-491B5C8556E1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96476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7FDC8-02A3-41F3-94FD-769CB747D605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28213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D3AF6-43C4-4D57-ACC4-533A12AC3EB7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4134604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04FF9-8BDC-42F1-A736-CBD84212F190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548286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23D7A-5F83-48C1-8D9C-B22188A1A572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53960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CAFAB-790A-4BDC-8E22-D27B00E1D226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5401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403E9-39C6-4E75-B4A5-E453B64E90E8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43490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9E82B-1679-4601-89A1-C43A9F6D3564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682324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0513" y="269875"/>
            <a:ext cx="2057400" cy="5680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269875"/>
            <a:ext cx="6019800" cy="56800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732D6-B75D-40A6-A9A4-734213F7C1C2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265102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69875"/>
            <a:ext cx="7056437" cy="7826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608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9313" y="1341438"/>
            <a:ext cx="4038600" cy="4608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95288" y="6337300"/>
            <a:ext cx="2133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C0D9A4-C6BE-4FF2-9F2C-CE985DA69F23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12327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26B63-6226-47BA-8155-B0D60AB95BFC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57540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B660D-FA73-4AE3-B7C0-DC18C7F99AE9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66688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FE31C-82D1-4404-9EBA-9D40F669A917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68305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C95DB-5D82-4880-8C69-14BC14075A18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64338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7373D-F369-4F77-BB8C-2F169D28C82A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94081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9EAE5-4158-42F6-8A35-E233A6D33836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425380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D1D93-389D-4747-9D9B-F056AC3704CB}" type="slidenum">
              <a:rPr lang="de-CH" altLang="en-US"/>
              <a:pPr/>
              <a:t>‹Nr.›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94368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9875"/>
            <a:ext cx="7056437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smtClean="0"/>
              <a:t>Titelmasterformat durch Klicken bearbeiten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r>
              <a:rPr lang="en-US" altLang="en-US" sz="800" smtClean="0">
                <a:latin typeface="Arial" charset="0"/>
              </a:rPr>
              <a:t> S.  2   </a:t>
            </a:r>
            <a:endParaRPr lang="de-CH" altLang="en-US" sz="1400">
              <a:latin typeface="Arial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7FBCC9-68F5-4766-8301-5ABEA625212A}" type="slidenum">
              <a:rPr lang="de-CH" altLang="en-US"/>
              <a:pPr/>
              <a:t>‹Nr.›</a:t>
            </a:fld>
            <a:endParaRPr lang="de-CH" alt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468313" y="6092825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344" name="Picture 8" descr="Logo_SP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6237288"/>
            <a:ext cx="1582737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smtClean="0"/>
              <a:t>Textmasterformate durch Klicken bearbeiten</a:t>
            </a:r>
          </a:p>
          <a:p>
            <a:pPr lvl="1"/>
            <a:r>
              <a:rPr lang="de-CH" altLang="en-US" smtClean="0"/>
              <a:t>Zweite Ebene</a:t>
            </a:r>
          </a:p>
          <a:p>
            <a:pPr lvl="2"/>
            <a:r>
              <a:rPr lang="de-CH" altLang="en-US" smtClean="0"/>
              <a:t>Dritte Ebene</a:t>
            </a:r>
          </a:p>
          <a:p>
            <a:pPr lvl="3"/>
            <a:r>
              <a:rPr lang="de-CH" altLang="en-US" smtClean="0"/>
              <a:t>Vierte Ebene</a:t>
            </a:r>
          </a:p>
          <a:p>
            <a:pPr lvl="4"/>
            <a:r>
              <a:rPr lang="de-CH" altLang="en-US" smtClean="0"/>
              <a:t>Fünfte Ebene</a:t>
            </a:r>
          </a:p>
          <a:p>
            <a:pPr lvl="3"/>
            <a:endParaRPr lang="de-CH" altLang="en-US" smtClean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68313" y="1125538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347" name="Picture 11" descr="SG modif"/>
          <p:cNvPicPr>
            <a:picLocks noChangeAspect="1" noChangeArrowheads="1"/>
          </p:cNvPicPr>
          <p:nvPr/>
        </p:nvPicPr>
        <p:blipFill>
          <a:blip r:embed="rId1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269875"/>
            <a:ext cx="1176338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rutiger LT Com 45 Ligh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Frutiger LT Com 45 Light" pitchFamily="34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›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SzPct val="80000"/>
        <a:buFont typeface="Frutiger LT Com 45 Light" pitchFamily="34" charset="0"/>
        <a:buChar char="»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SzPct val="80000"/>
        <a:buFont typeface="Arial" charset="0"/>
        <a:buChar char="›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9875"/>
            <a:ext cx="7056437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smtClean="0"/>
              <a:t>Titelmasterformat durch Klicken bearbeiten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r>
              <a:rPr lang="en-US" altLang="en-US" sz="800" smtClean="0">
                <a:latin typeface="Arial" charset="0"/>
              </a:rPr>
              <a:t> S.  2   </a:t>
            </a:r>
            <a:endParaRPr lang="de-CH" altLang="en-US" sz="1400">
              <a:latin typeface="Arial" charset="0"/>
            </a:endParaRP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CH" altLang="en-US" smtClean="0"/>
              <a:t>Doc. Nr. 13767E</a:t>
            </a:r>
            <a:endParaRPr lang="de-CH" altLang="en-US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E0968F-0B15-4120-93B0-4720F118A406}" type="slidenum">
              <a:rPr lang="de-CH" altLang="en-US"/>
              <a:pPr/>
              <a:t>‹Nr.›</a:t>
            </a:fld>
            <a:endParaRPr lang="de-CH" altLang="en-US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468313" y="6218238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9271" name="Picture 7" descr="Logo_SP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6296025"/>
            <a:ext cx="1582737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smtClean="0"/>
              <a:t>Textmasterformate durch Klicken bearbeiten</a:t>
            </a:r>
          </a:p>
          <a:p>
            <a:pPr lvl="1"/>
            <a:r>
              <a:rPr lang="de-CH" altLang="en-US" smtClean="0"/>
              <a:t>Zweite Ebene</a:t>
            </a:r>
          </a:p>
          <a:p>
            <a:pPr lvl="2"/>
            <a:r>
              <a:rPr lang="de-CH" altLang="en-US" smtClean="0"/>
              <a:t>Dritte Ebene</a:t>
            </a:r>
          </a:p>
          <a:p>
            <a:pPr lvl="3"/>
            <a:r>
              <a:rPr lang="de-CH" altLang="en-US" smtClean="0"/>
              <a:t>Vierte Ebene</a:t>
            </a:r>
          </a:p>
          <a:p>
            <a:pPr lvl="4"/>
            <a:r>
              <a:rPr lang="de-CH" altLang="en-US" smtClean="0"/>
              <a:t>Fünfte Ebene</a:t>
            </a:r>
          </a:p>
          <a:p>
            <a:pPr lvl="3"/>
            <a:endParaRPr lang="de-CH" altLang="en-US" smtClean="0"/>
          </a:p>
        </p:txBody>
      </p:sp>
      <p:sp>
        <p:nvSpPr>
          <p:cNvPr id="139273" name="Line 9"/>
          <p:cNvSpPr>
            <a:spLocks noChangeShapeType="1"/>
          </p:cNvSpPr>
          <p:nvPr/>
        </p:nvSpPr>
        <p:spPr bwMode="auto">
          <a:xfrm>
            <a:off x="468313" y="1052513"/>
            <a:ext cx="8207375" cy="0"/>
          </a:xfrm>
          <a:prstGeom prst="line">
            <a:avLst/>
          </a:prstGeom>
          <a:noFill/>
          <a:ln w="12700">
            <a:solidFill>
              <a:srgbClr val="275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9274" name="Picture 10" descr="PPT-Bild"/>
          <p:cNvPicPr>
            <a:picLocks noChangeAspect="1" noChangeArrowheads="1"/>
          </p:cNvPicPr>
          <p:nvPr/>
        </p:nvPicPr>
        <p:blipFill>
          <a:blip r:embed="rId15" cstate="print">
            <a:lum bright="16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88913"/>
            <a:ext cx="10429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Com 45 Ligh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Frutiger LT Com 45 Light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›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SzPct val="80000"/>
        <a:buFont typeface="Frutiger LT Com 45 Light" pitchFamily="34" charset="0"/>
        <a:buChar char="»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SzPct val="80000"/>
        <a:buFont typeface="Arial" charset="0"/>
        <a:buChar char="›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75380"/>
        </a:buClr>
        <a:buFont typeface="Arial" charset="0"/>
        <a:buChar char="״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2.pn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Vorsch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915423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4030" y="828834"/>
            <a:ext cx="6852386" cy="2992832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</a:rPr>
              <a:t>SIGRIST sensor</a:t>
            </a:r>
            <a:r>
              <a:rPr lang="de-CH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for </a:t>
            </a:r>
            <a:br>
              <a:rPr lang="en-US" altLang="en-US" b="1" dirty="0" smtClean="0">
                <a:solidFill>
                  <a:srgbClr val="FFFF00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</a:rPr>
              <a:t>early fire/smoke detection</a:t>
            </a:r>
            <a:br>
              <a:rPr lang="en-US" altLang="en-US" b="1" dirty="0" smtClean="0">
                <a:solidFill>
                  <a:srgbClr val="FFFF00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</a:rPr>
              <a:t>in tunnels</a:t>
            </a:r>
            <a:r>
              <a:rPr lang="de-CH" altLang="en-US" b="1" dirty="0" smtClean="0">
                <a:solidFill>
                  <a:srgbClr val="FFFF00"/>
                </a:solidFill>
              </a:rPr>
              <a:t>:</a:t>
            </a:r>
            <a:br>
              <a:rPr lang="de-CH" altLang="en-US" b="1" dirty="0" smtClean="0">
                <a:solidFill>
                  <a:srgbClr val="FFFF00"/>
                </a:solidFill>
              </a:rPr>
            </a:br>
            <a:r>
              <a:rPr lang="de-CH" altLang="en-US" b="1" dirty="0">
                <a:solidFill>
                  <a:srgbClr val="FFFF00"/>
                </a:solidFill>
              </a:rPr>
              <a:t/>
            </a:r>
            <a:br>
              <a:rPr lang="de-CH" altLang="en-US" b="1" dirty="0">
                <a:solidFill>
                  <a:srgbClr val="FFFF00"/>
                </a:solidFill>
              </a:rPr>
            </a:br>
            <a:r>
              <a:rPr lang="de-CH" altLang="en-US" b="1" dirty="0" smtClean="0">
                <a:solidFill>
                  <a:srgbClr val="FFFF00"/>
                </a:solidFill>
              </a:rPr>
              <a:t/>
            </a:r>
            <a:br>
              <a:rPr lang="de-CH" altLang="en-US" b="1" dirty="0" smtClean="0">
                <a:solidFill>
                  <a:srgbClr val="FFFF00"/>
                </a:solidFill>
              </a:rPr>
            </a:br>
            <a:r>
              <a:rPr lang="de-CH" altLang="en-US" b="1" dirty="0" smtClean="0">
                <a:solidFill>
                  <a:srgbClr val="FFFF00"/>
                </a:solidFill>
              </a:rPr>
              <a:t/>
            </a:r>
            <a:br>
              <a:rPr lang="de-CH" altLang="en-US" b="1" dirty="0" smtClean="0">
                <a:solidFill>
                  <a:srgbClr val="FFFF00"/>
                </a:solidFill>
              </a:rPr>
            </a:br>
            <a:r>
              <a:rPr lang="de-CH" altLang="en-US" b="1" dirty="0" smtClean="0">
                <a:solidFill>
                  <a:srgbClr val="FFFF00"/>
                </a:solidFill>
              </a:rPr>
              <a:t/>
            </a:r>
            <a:br>
              <a:rPr lang="de-CH" altLang="en-US" b="1" dirty="0" smtClean="0">
                <a:solidFill>
                  <a:srgbClr val="FFFF00"/>
                </a:solidFill>
              </a:rPr>
            </a:br>
            <a:r>
              <a:rPr lang="de-CH" altLang="en-US" sz="2800" b="1" dirty="0" smtClean="0">
                <a:solidFill>
                  <a:srgbClr val="FFFF00"/>
                </a:solidFill>
              </a:rPr>
              <a:t>FireGuard</a:t>
            </a:r>
            <a:endParaRPr lang="de-CH" alt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dirty="0" smtClean="0"/>
              <a:t> S.  2   </a:t>
            </a:r>
            <a:endParaRPr lang="en-US" alt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altLang="en-US" dirty="0" smtClean="0"/>
              <a:t>Doc. Nr. 13767E</a:t>
            </a:r>
            <a:endParaRPr lang="de-CH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Measuring methods</a:t>
            </a:r>
            <a:endParaRPr lang="en-GB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Picture 1" descr="Einfahrt 02V"/>
          <p:cNvPicPr>
            <a:picLocks noChangeArrowheads="1"/>
          </p:cNvPicPr>
          <p:nvPr/>
        </p:nvPicPr>
        <p:blipFill>
          <a:blip r:embed="rId2" cstate="print"/>
          <a:srcRect l="1074"/>
          <a:stretch>
            <a:fillRect/>
          </a:stretch>
        </p:blipFill>
        <p:spPr bwMode="auto">
          <a:xfrm>
            <a:off x="2553505" y="1277001"/>
            <a:ext cx="1656000" cy="13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r="815"/>
          <a:stretch/>
        </p:blipFill>
        <p:spPr bwMode="auto">
          <a:xfrm>
            <a:off x="554291" y="4617772"/>
            <a:ext cx="1629000" cy="13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1" y="2966191"/>
            <a:ext cx="1656000" cy="13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Bild1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3" b="3629"/>
          <a:stretch/>
        </p:blipFill>
        <p:spPr bwMode="auto">
          <a:xfrm>
            <a:off x="2553505" y="2966191"/>
            <a:ext cx="1656000" cy="13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SC0026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1" y="1277001"/>
            <a:ext cx="1656000" cy="13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r="2599"/>
          <a:stretch/>
        </p:blipFill>
        <p:spPr bwMode="auto">
          <a:xfrm>
            <a:off x="2553505" y="4617387"/>
            <a:ext cx="1656000" cy="1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165248"/>
            <a:ext cx="4032448" cy="4680520"/>
          </a:xfrm>
          <a:noFill/>
        </p:spPr>
        <p:txBody>
          <a:bodyPr/>
          <a:lstStyle/>
          <a:p>
            <a:pPr eaLnBrk="1" hangingPunct="1"/>
            <a:r>
              <a:rPr lang="en-GB" sz="1800" dirty="0"/>
              <a:t>Smoke Detectors:</a:t>
            </a:r>
          </a:p>
          <a:p>
            <a:pPr lvl="1"/>
            <a:r>
              <a:rPr lang="en-GB" sz="1600" dirty="0"/>
              <a:t>Detection of smouldering fire</a:t>
            </a:r>
          </a:p>
          <a:p>
            <a:pPr lvl="1"/>
            <a:r>
              <a:rPr lang="en-GB" sz="1600" dirty="0"/>
              <a:t>Distinguish between a moving vehicle and a vehicle standing still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/>
            </a:r>
            <a:br>
              <a:rPr lang="de-CH" sz="1600" dirty="0" smtClean="0"/>
            </a:br>
            <a:endParaRPr lang="de-CH" sz="1600" dirty="0" smtClean="0"/>
          </a:p>
          <a:p>
            <a:pPr eaLnBrk="1" hangingPunct="1"/>
            <a:r>
              <a:rPr lang="en-GB" sz="1800" dirty="0"/>
              <a:t>Linear fire cable:</a:t>
            </a:r>
          </a:p>
          <a:p>
            <a:pPr lvl="1"/>
            <a:r>
              <a:rPr lang="en-GB" sz="1600" dirty="0"/>
              <a:t>Detection of an open fire</a:t>
            </a:r>
          </a:p>
          <a:p>
            <a:pPr lvl="1"/>
            <a:r>
              <a:rPr lang="en-GB" sz="1600" dirty="0"/>
              <a:t>Exact localisation of the incident</a:t>
            </a:r>
          </a:p>
          <a:p>
            <a:pPr marL="457200" lvl="1" indent="0">
              <a:buNone/>
            </a:pP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400" dirty="0" smtClean="0"/>
              <a:t/>
            </a:r>
            <a:br>
              <a:rPr lang="de-CH" sz="1400" dirty="0" smtClean="0"/>
            </a:br>
            <a:endParaRPr lang="de-CH" sz="1400" dirty="0" smtClean="0"/>
          </a:p>
          <a:p>
            <a:pPr eaLnBrk="1" hangingPunct="1"/>
            <a:r>
              <a:rPr lang="en-GB" sz="1800" dirty="0"/>
              <a:t>Video Detection:</a:t>
            </a:r>
          </a:p>
          <a:p>
            <a:pPr lvl="1"/>
            <a:r>
              <a:rPr lang="en-GB" sz="1600" dirty="0"/>
              <a:t>Traffic flow</a:t>
            </a:r>
          </a:p>
          <a:p>
            <a:pPr lvl="1"/>
            <a:r>
              <a:rPr lang="en-GB" sz="1600" dirty="0"/>
              <a:t>Ghost drivers</a:t>
            </a:r>
          </a:p>
          <a:p>
            <a:pPr lvl="1"/>
            <a:r>
              <a:rPr lang="en-GB" sz="1600" dirty="0"/>
              <a:t>Accidents / break downs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		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523985" y="1268760"/>
            <a:ext cx="5832648" cy="4079223"/>
            <a:chOff x="523985" y="1268760"/>
            <a:chExt cx="5832648" cy="4079223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85" y="1268760"/>
              <a:ext cx="5832648" cy="4079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hteck 25"/>
            <p:cNvSpPr/>
            <p:nvPr/>
          </p:nvSpPr>
          <p:spPr>
            <a:xfrm>
              <a:off x="1602978" y="3861048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2264450" y="3858490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999696" y="2646904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2750032" y="2649369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4807744" y="2911544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308902" y="269875"/>
            <a:ext cx="7345239" cy="782638"/>
          </a:xfrm>
        </p:spPr>
        <p:txBody>
          <a:bodyPr/>
          <a:lstStyle/>
          <a:p>
            <a:r>
              <a:rPr lang="en-GB" dirty="0"/>
              <a:t>Comparison: smoke detector vs. linear fire cable</a:t>
            </a:r>
            <a:r>
              <a:rPr lang="en-US" dirty="0"/>
              <a:t>* </a:t>
            </a:r>
            <a:endParaRPr lang="de-CH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300" y="5311337"/>
            <a:ext cx="8385422" cy="865188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altLang="en-US" sz="1600" dirty="0"/>
              <a:t>Fire in a car (realistic incident): the smoke detector triggered the alarm after about 40 seconds. The linear fire cable only after more than 3 minutes! Reason: in the beginning, only smoke was developed (this is fact for most incidents)</a:t>
            </a:r>
            <a:endParaRPr lang="de-CH" altLang="en-US" sz="16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4399"/>
            <a:ext cx="2048718" cy="152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660232" y="3052671"/>
            <a:ext cx="2160240" cy="11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Frutiger LT Com 45 Light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›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SzPct val="80000"/>
              <a:buFont typeface="Arial" charset="0"/>
              <a:buChar char="›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1400" kern="0" dirty="0" smtClean="0"/>
              <a:t>*Test in the “</a:t>
            </a:r>
            <a:r>
              <a:rPr lang="en-US" altLang="en-US" sz="1400" kern="0" dirty="0" err="1" smtClean="0"/>
              <a:t>Runehamar</a:t>
            </a:r>
            <a:r>
              <a:rPr lang="en-US" altLang="en-US" sz="1400" kern="0" dirty="0" smtClean="0"/>
              <a:t> tunnel”, Norway -</a:t>
            </a:r>
            <a:r>
              <a:rPr lang="de-CH" altLang="en-US" sz="1400" kern="0" dirty="0" smtClean="0"/>
              <a:t> </a:t>
            </a:r>
            <a:r>
              <a:rPr lang="de-CH" altLang="en-US" sz="1400" kern="0" dirty="0"/>
              <a:t>2007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 flipV="1">
            <a:off x="2150150" y="2731059"/>
            <a:ext cx="2995818" cy="30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2150150" y="2731059"/>
            <a:ext cx="2955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/>
              <a:t>Time delay linear fire cable: 2.5 minutes</a:t>
            </a:r>
            <a:endParaRPr lang="en-GB" sz="1000" b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3885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Comparison: smoke detector vs. video detection</a:t>
            </a:r>
            <a:endParaRPr lang="de-CH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11960" y="1275106"/>
            <a:ext cx="4536504" cy="3715192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dirty="0"/>
              <a:t>Video detection is </a:t>
            </a:r>
            <a:r>
              <a:rPr lang="en-GB" i="1" dirty="0"/>
              <a:t>not</a:t>
            </a:r>
            <a:r>
              <a:rPr lang="en-GB" dirty="0"/>
              <a:t> suitable for a reliable fire/smoke detection</a:t>
            </a:r>
            <a:r>
              <a:rPr lang="de-CH" altLang="en-US" dirty="0"/>
              <a:t>:</a:t>
            </a:r>
          </a:p>
          <a:p>
            <a:pPr>
              <a:lnSpc>
                <a:spcPct val="90000"/>
              </a:lnSpc>
            </a:pPr>
            <a:r>
              <a:rPr lang="en-GB" dirty="0"/>
              <a:t>Light smoke in the beginning of an incident is not detected</a:t>
            </a:r>
            <a:r>
              <a:rPr lang="de-CH" altLang="en-US" dirty="0"/>
              <a:t>*</a:t>
            </a:r>
          </a:p>
          <a:p>
            <a:pPr>
              <a:lnSpc>
                <a:spcPct val="90000"/>
              </a:lnSpc>
            </a:pPr>
            <a:r>
              <a:rPr lang="en-GB" dirty="0"/>
              <a:t>Video cameras become «blind» due to heavy smoke (you see, that you don’t see anything!)</a:t>
            </a:r>
          </a:p>
          <a:p>
            <a:pPr>
              <a:lnSpc>
                <a:spcPct val="90000"/>
              </a:lnSpc>
            </a:pPr>
            <a:r>
              <a:rPr lang="en-GB" dirty="0"/>
              <a:t>No possibility to localize the place of the incident</a:t>
            </a:r>
          </a:p>
          <a:p>
            <a:pPr lvl="0"/>
            <a:r>
              <a:rPr lang="en-GB" dirty="0"/>
              <a:t>Extremely high rate of false alarms</a:t>
            </a:r>
          </a:p>
        </p:txBody>
      </p:sp>
      <p:pic>
        <p:nvPicPr>
          <p:cNvPr id="14" name="Bildplatzhalter 6" descr="Bild 21.1 07-10-14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312" r="1976" b="1312"/>
          <a:stretch>
            <a:fillRect/>
          </a:stretch>
        </p:blipFill>
        <p:spPr bwMode="auto">
          <a:xfrm>
            <a:off x="4433610" y="5078810"/>
            <a:ext cx="1221123" cy="10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" y="1335488"/>
            <a:ext cx="3680298" cy="35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L:\6163.2 SNS-BMA\2 - Documenti di lavoro\BMA-Auswertung Vorfälle\2008-04-16 Pneudefekt\Videosequenzen\Reifenpanne\Bild 22.1 07-10-26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62" y="5080197"/>
            <a:ext cx="1256025" cy="10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L:\6163.2 SNS-BMA\2 - Documenti di lavoro\BMA-Auswertung Vorfälle\2008-04-16 Pneudefekt\Videosequenzen\Reifenpanne\Bild 24.1 07-10-46.bmp"/>
          <p:cNvPicPr>
            <a:picLocks noChangeAspect="1" noChangeArrowheads="1"/>
          </p:cNvPicPr>
          <p:nvPr/>
        </p:nvPicPr>
        <p:blipFill>
          <a:blip r:embed="rId5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40" y="5082136"/>
            <a:ext cx="1256025" cy="10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6897" y="4990298"/>
            <a:ext cx="355164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>
              <a:spcBef>
                <a:spcPct val="50000"/>
              </a:spcBef>
            </a:pPr>
            <a:r>
              <a:rPr lang="en-GB" sz="1400" dirty="0" smtClean="0"/>
              <a:t>* 16.4.2008: Gotthard Tunnel:</a:t>
            </a:r>
            <a:br>
              <a:rPr lang="en-GB" sz="1400" dirty="0" smtClean="0"/>
            </a:br>
            <a:r>
              <a:rPr lang="en-GB" sz="1400" dirty="0" smtClean="0"/>
              <a:t>Truck with a defective tire, slight smoke development.</a:t>
            </a:r>
            <a:r>
              <a:rPr lang="en-GB" altLang="en-US" sz="1400" dirty="0" smtClean="0"/>
              <a:t> Reliable und fast detection by the </a:t>
            </a:r>
            <a:r>
              <a:rPr lang="en-GB" altLang="en-US" sz="1400" dirty="0" err="1" smtClean="0"/>
              <a:t>FireGuard</a:t>
            </a:r>
            <a:r>
              <a:rPr lang="en-GB" altLang="en-US" sz="1400" dirty="0" smtClean="0"/>
              <a:t>, no detection by the video cameras.</a:t>
            </a:r>
            <a:endParaRPr lang="en-GB" sz="1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6438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Measuring  principle smoke detection</a:t>
            </a:r>
            <a:endParaRPr lang="en-GB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75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3347865" y="1176500"/>
            <a:ext cx="5184576" cy="4779911"/>
          </a:xfrm>
          <a:noFill/>
          <a:ln/>
        </p:spPr>
        <p:txBody>
          <a:bodyPr/>
          <a:lstStyle/>
          <a:p>
            <a:r>
              <a:rPr lang="en-GB" altLang="en-US" dirty="0" smtClean="0"/>
              <a:t>The measuring principle of a smoke detector is based on visibility, which is obtained by a scattered light measurement</a:t>
            </a:r>
            <a:r>
              <a:rPr lang="de-CH" altLang="en-US" dirty="0" smtClean="0"/>
              <a:t/>
            </a:r>
            <a:br>
              <a:rPr lang="de-CH" altLang="en-US" dirty="0" smtClean="0"/>
            </a:br>
            <a:endParaRPr lang="de-CH" altLang="en-US" dirty="0" smtClean="0"/>
          </a:p>
          <a:p>
            <a:r>
              <a:rPr lang="en-US" altLang="en-US" dirty="0" smtClean="0"/>
              <a:t>Visibility </a:t>
            </a:r>
            <a:r>
              <a:rPr lang="en-US" altLang="en-US" dirty="0"/>
              <a:t>is measured in units expressing the extinction of light over a certain distance, E/m (extinction per meter) or, more convenient, </a:t>
            </a:r>
            <a:r>
              <a:rPr lang="en-US" altLang="en-US" dirty="0" err="1"/>
              <a:t>mE</a:t>
            </a:r>
            <a:r>
              <a:rPr lang="en-US" altLang="en-US" dirty="0"/>
              <a:t>/m (</a:t>
            </a:r>
            <a:r>
              <a:rPr lang="en-US" altLang="en-US" dirty="0" err="1"/>
              <a:t>milli</a:t>
            </a:r>
            <a:r>
              <a:rPr lang="en-US" altLang="en-US" dirty="0"/>
              <a:t>-extinction per meter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1 </a:t>
            </a:r>
            <a:r>
              <a:rPr lang="en-US" altLang="en-US" dirty="0" err="1"/>
              <a:t>mE</a:t>
            </a:r>
            <a:r>
              <a:rPr lang="en-US" altLang="en-US" dirty="0"/>
              <a:t>/m means the light intensity is reduced by a factor of 10 over a distance of 1000 meters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022806" y="4362525"/>
            <a:ext cx="1859333" cy="1593886"/>
            <a:chOff x="539750" y="3491298"/>
            <a:chExt cx="3311525" cy="2484437"/>
          </a:xfrm>
        </p:grpSpPr>
        <p:pic>
          <p:nvPicPr>
            <p:cNvPr id="107522" name="Picture 2" descr="IMG_136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3491298"/>
              <a:ext cx="3311525" cy="248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32" name="Picture 12" descr="MPj0316966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432" y="3993055"/>
              <a:ext cx="1072410" cy="7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533" name="Line 13"/>
          <p:cNvSpPr>
            <a:spLocks noChangeShapeType="1"/>
          </p:cNvSpPr>
          <p:nvPr/>
        </p:nvSpPr>
        <p:spPr bwMode="auto">
          <a:xfrm flipV="1">
            <a:off x="1550303" y="5201320"/>
            <a:ext cx="530763" cy="40303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 rot="19250282">
            <a:off x="1455022" y="5367159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Frutiger LT Com 45 Light" pitchFamily="34" charset="0"/>
              </a:rPr>
              <a:t>1000 m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494185" y="2271364"/>
            <a:ext cx="2567410" cy="1771361"/>
            <a:chOff x="494185" y="2271364"/>
            <a:chExt cx="2567410" cy="1771361"/>
          </a:xfrm>
        </p:grpSpPr>
        <p:grpSp>
          <p:nvGrpSpPr>
            <p:cNvPr id="5" name="Gruppieren 4"/>
            <p:cNvGrpSpPr>
              <a:grpSpLocks noChangeAspect="1"/>
            </p:cNvGrpSpPr>
            <p:nvPr/>
          </p:nvGrpSpPr>
          <p:grpSpPr>
            <a:xfrm>
              <a:off x="841660" y="2582794"/>
              <a:ext cx="2203818" cy="1123624"/>
              <a:chOff x="946891" y="1556792"/>
              <a:chExt cx="2904384" cy="1480810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946891" y="1556792"/>
                <a:ext cx="2904384" cy="148081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Flussdiagramm: Zusammenführen 1"/>
              <p:cNvSpPr/>
              <p:nvPr/>
            </p:nvSpPr>
            <p:spPr>
              <a:xfrm rot="16200000">
                <a:off x="1751012" y="824679"/>
                <a:ext cx="1296144" cy="2904381"/>
              </a:xfrm>
              <a:prstGeom prst="flowChartMerg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" name="Textfeld 2"/>
            <p:cNvSpPr txBox="1"/>
            <p:nvPr/>
          </p:nvSpPr>
          <p:spPr>
            <a:xfrm rot="16200000">
              <a:off x="-124960" y="2890509"/>
              <a:ext cx="15768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>
                  <a:latin typeface="+mn-lt"/>
                </a:rPr>
                <a:t>Light </a:t>
              </a:r>
              <a:r>
                <a:rPr lang="de-CH" sz="1600" dirty="0" err="1" smtClean="0">
                  <a:latin typeface="+mn-lt"/>
                </a:rPr>
                <a:t>intensity</a:t>
              </a:r>
              <a:endParaRPr lang="en-GB" sz="1600" dirty="0">
                <a:latin typeface="+mn-lt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1469036" y="3704171"/>
              <a:ext cx="9172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+mn-lt"/>
                </a:rPr>
                <a:t>Distance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6" name="Gerade Verbindung mit Pfeil 5"/>
            <p:cNvCxnSpPr>
              <a:stCxn id="4" idx="1"/>
            </p:cNvCxnSpPr>
            <p:nvPr/>
          </p:nvCxnSpPr>
          <p:spPr>
            <a:xfrm flipH="1">
              <a:off x="857244" y="3873448"/>
              <a:ext cx="611792" cy="769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>
              <a:stCxn id="4" idx="3"/>
            </p:cNvCxnSpPr>
            <p:nvPr/>
          </p:nvCxnSpPr>
          <p:spPr>
            <a:xfrm>
              <a:off x="2386305" y="3873448"/>
              <a:ext cx="675290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832431" y="1298713"/>
            <a:ext cx="2229164" cy="929795"/>
            <a:chOff x="832431" y="1298713"/>
            <a:chExt cx="2229164" cy="929795"/>
          </a:xfrm>
        </p:grpSpPr>
        <p:grpSp>
          <p:nvGrpSpPr>
            <p:cNvPr id="19" name="Gruppieren 18"/>
            <p:cNvGrpSpPr>
              <a:grpSpLocks noChangeAspect="1"/>
            </p:cNvGrpSpPr>
            <p:nvPr/>
          </p:nvGrpSpPr>
          <p:grpSpPr>
            <a:xfrm>
              <a:off x="1541730" y="1298713"/>
              <a:ext cx="1519865" cy="929795"/>
              <a:chOff x="1652854" y="1165362"/>
              <a:chExt cx="2456553" cy="1502825"/>
            </a:xfrm>
          </p:grpSpPr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1791167" y="1543327"/>
                <a:ext cx="899032" cy="790564"/>
              </a:xfrm>
              <a:custGeom>
                <a:avLst/>
                <a:gdLst>
                  <a:gd name="T0" fmla="*/ 87 w 598"/>
                  <a:gd name="T1" fmla="*/ 338 h 525"/>
                  <a:gd name="T2" fmla="*/ 118 w 598"/>
                  <a:gd name="T3" fmla="*/ 396 h 525"/>
                  <a:gd name="T4" fmla="*/ 172 w 598"/>
                  <a:gd name="T5" fmla="*/ 468 h 525"/>
                  <a:gd name="T6" fmla="*/ 214 w 598"/>
                  <a:gd name="T7" fmla="*/ 510 h 525"/>
                  <a:gd name="T8" fmla="*/ 418 w 598"/>
                  <a:gd name="T9" fmla="*/ 498 h 525"/>
                  <a:gd name="T10" fmla="*/ 484 w 598"/>
                  <a:gd name="T11" fmla="*/ 462 h 525"/>
                  <a:gd name="T12" fmla="*/ 532 w 598"/>
                  <a:gd name="T13" fmla="*/ 366 h 525"/>
                  <a:gd name="T14" fmla="*/ 526 w 598"/>
                  <a:gd name="T15" fmla="*/ 330 h 525"/>
                  <a:gd name="T16" fmla="*/ 544 w 598"/>
                  <a:gd name="T17" fmla="*/ 288 h 525"/>
                  <a:gd name="T18" fmla="*/ 598 w 598"/>
                  <a:gd name="T19" fmla="*/ 216 h 525"/>
                  <a:gd name="T20" fmla="*/ 556 w 598"/>
                  <a:gd name="T21" fmla="*/ 138 h 525"/>
                  <a:gd name="T22" fmla="*/ 526 w 598"/>
                  <a:gd name="T23" fmla="*/ 84 h 525"/>
                  <a:gd name="T24" fmla="*/ 400 w 598"/>
                  <a:gd name="T25" fmla="*/ 0 h 525"/>
                  <a:gd name="T26" fmla="*/ 358 w 598"/>
                  <a:gd name="T27" fmla="*/ 6 h 525"/>
                  <a:gd name="T28" fmla="*/ 250 w 598"/>
                  <a:gd name="T29" fmla="*/ 12 h 525"/>
                  <a:gd name="T30" fmla="*/ 214 w 598"/>
                  <a:gd name="T31" fmla="*/ 24 h 525"/>
                  <a:gd name="T32" fmla="*/ 196 w 598"/>
                  <a:gd name="T33" fmla="*/ 30 h 525"/>
                  <a:gd name="T34" fmla="*/ 154 w 598"/>
                  <a:gd name="T35" fmla="*/ 156 h 525"/>
                  <a:gd name="T36" fmla="*/ 106 w 598"/>
                  <a:gd name="T37" fmla="*/ 210 h 525"/>
                  <a:gd name="T38" fmla="*/ 82 w 598"/>
                  <a:gd name="T39" fmla="*/ 270 h 525"/>
                  <a:gd name="T40" fmla="*/ 70 w 598"/>
                  <a:gd name="T41" fmla="*/ 324 h 525"/>
                  <a:gd name="T42" fmla="*/ 58 w 598"/>
                  <a:gd name="T43" fmla="*/ 360 h 525"/>
                  <a:gd name="T44" fmla="*/ 76 w 598"/>
                  <a:gd name="T45" fmla="*/ 372 h 525"/>
                  <a:gd name="T46" fmla="*/ 82 w 598"/>
                  <a:gd name="T47" fmla="*/ 360 h 525"/>
                  <a:gd name="T48" fmla="*/ 87 w 598"/>
                  <a:gd name="T49" fmla="*/ 338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8" h="525">
                    <a:moveTo>
                      <a:pt x="87" y="338"/>
                    </a:moveTo>
                    <a:cubicBezTo>
                      <a:pt x="88" y="370"/>
                      <a:pt x="99" y="372"/>
                      <a:pt x="118" y="396"/>
                    </a:cubicBezTo>
                    <a:cubicBezTo>
                      <a:pt x="136" y="420"/>
                      <a:pt x="154" y="445"/>
                      <a:pt x="172" y="468"/>
                    </a:cubicBezTo>
                    <a:cubicBezTo>
                      <a:pt x="206" y="511"/>
                      <a:pt x="180" y="499"/>
                      <a:pt x="214" y="510"/>
                    </a:cubicBezTo>
                    <a:cubicBezTo>
                      <a:pt x="319" y="489"/>
                      <a:pt x="131" y="525"/>
                      <a:pt x="418" y="498"/>
                    </a:cubicBezTo>
                    <a:cubicBezTo>
                      <a:pt x="431" y="497"/>
                      <a:pt x="452" y="468"/>
                      <a:pt x="484" y="462"/>
                    </a:cubicBezTo>
                    <a:cubicBezTo>
                      <a:pt x="514" y="432"/>
                      <a:pt x="519" y="405"/>
                      <a:pt x="532" y="366"/>
                    </a:cubicBezTo>
                    <a:cubicBezTo>
                      <a:pt x="530" y="354"/>
                      <a:pt x="530" y="342"/>
                      <a:pt x="526" y="330"/>
                    </a:cubicBezTo>
                    <a:cubicBezTo>
                      <a:pt x="517" y="302"/>
                      <a:pt x="502" y="302"/>
                      <a:pt x="544" y="288"/>
                    </a:cubicBezTo>
                    <a:cubicBezTo>
                      <a:pt x="571" y="261"/>
                      <a:pt x="587" y="250"/>
                      <a:pt x="598" y="216"/>
                    </a:cubicBezTo>
                    <a:cubicBezTo>
                      <a:pt x="590" y="185"/>
                      <a:pt x="573" y="164"/>
                      <a:pt x="556" y="138"/>
                    </a:cubicBezTo>
                    <a:cubicBezTo>
                      <a:pt x="538" y="112"/>
                      <a:pt x="569" y="113"/>
                      <a:pt x="526" y="84"/>
                    </a:cubicBezTo>
                    <a:cubicBezTo>
                      <a:pt x="484" y="56"/>
                      <a:pt x="449" y="16"/>
                      <a:pt x="400" y="0"/>
                    </a:cubicBezTo>
                    <a:cubicBezTo>
                      <a:pt x="386" y="2"/>
                      <a:pt x="372" y="5"/>
                      <a:pt x="358" y="6"/>
                    </a:cubicBezTo>
                    <a:cubicBezTo>
                      <a:pt x="322" y="9"/>
                      <a:pt x="286" y="8"/>
                      <a:pt x="250" y="12"/>
                    </a:cubicBezTo>
                    <a:cubicBezTo>
                      <a:pt x="237" y="14"/>
                      <a:pt x="226" y="20"/>
                      <a:pt x="214" y="24"/>
                    </a:cubicBezTo>
                    <a:cubicBezTo>
                      <a:pt x="208" y="26"/>
                      <a:pt x="196" y="30"/>
                      <a:pt x="196" y="30"/>
                    </a:cubicBezTo>
                    <a:cubicBezTo>
                      <a:pt x="180" y="78"/>
                      <a:pt x="219" y="134"/>
                      <a:pt x="154" y="156"/>
                    </a:cubicBezTo>
                    <a:cubicBezTo>
                      <a:pt x="113" y="197"/>
                      <a:pt x="127" y="178"/>
                      <a:pt x="106" y="210"/>
                    </a:cubicBezTo>
                    <a:cubicBezTo>
                      <a:pt x="100" y="235"/>
                      <a:pt x="93" y="248"/>
                      <a:pt x="82" y="270"/>
                    </a:cubicBezTo>
                    <a:cubicBezTo>
                      <a:pt x="73" y="287"/>
                      <a:pt x="75" y="306"/>
                      <a:pt x="70" y="324"/>
                    </a:cubicBezTo>
                    <a:cubicBezTo>
                      <a:pt x="67" y="336"/>
                      <a:pt x="58" y="360"/>
                      <a:pt x="58" y="360"/>
                    </a:cubicBezTo>
                    <a:cubicBezTo>
                      <a:pt x="64" y="364"/>
                      <a:pt x="76" y="372"/>
                      <a:pt x="76" y="372"/>
                    </a:cubicBezTo>
                    <a:cubicBezTo>
                      <a:pt x="0" y="296"/>
                      <a:pt x="58" y="360"/>
                      <a:pt x="82" y="360"/>
                    </a:cubicBezTo>
                    <a:cubicBezTo>
                      <a:pt x="90" y="360"/>
                      <a:pt x="85" y="345"/>
                      <a:pt x="87" y="338"/>
                    </a:cubicBezTo>
                    <a:close/>
                  </a:path>
                </a:pathLst>
              </a:custGeom>
              <a:solidFill>
                <a:srgbClr val="FF8585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 flipH="1">
                <a:off x="1857316" y="2189331"/>
                <a:ext cx="138313" cy="1370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2266241" y="2326362"/>
                <a:ext cx="3007" cy="27255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2539859" y="2189331"/>
                <a:ext cx="478081" cy="47885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2609015" y="2052300"/>
                <a:ext cx="1022311" cy="41109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2675165" y="1916775"/>
                <a:ext cx="1434242" cy="150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2675165" y="1370156"/>
                <a:ext cx="1025318" cy="409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 flipV="1">
                <a:off x="2539859" y="1165362"/>
                <a:ext cx="478081" cy="4773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V="1">
                <a:off x="2266241" y="1300887"/>
                <a:ext cx="3007" cy="2740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H="1" flipV="1">
                <a:off x="1858820" y="1507187"/>
                <a:ext cx="204462" cy="20479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H="1">
                <a:off x="1652854" y="1916775"/>
                <a:ext cx="273618" cy="150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AutoShape 17"/>
            <p:cNvSpPr>
              <a:spLocks noChangeAspect="1" noChangeArrowheads="1"/>
            </p:cNvSpPr>
            <p:nvPr/>
          </p:nvSpPr>
          <p:spPr bwMode="auto">
            <a:xfrm>
              <a:off x="832431" y="1594049"/>
              <a:ext cx="589490" cy="363275"/>
            </a:xfrm>
            <a:prstGeom prst="rightArrow">
              <a:avLst>
                <a:gd name="adj1" fmla="val 45593"/>
                <a:gd name="adj2" fmla="val 52154"/>
              </a:avLst>
            </a:prstGeom>
            <a:solidFill>
              <a:srgbClr val="93C4F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2372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9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30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0" grpId="0" uiExpand="1" build="p"/>
      <p:bldP spid="107533" grpId="0" uiExpand="1" animBg="1"/>
      <p:bldP spid="1075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Measured values and their meaning/consequences</a:t>
            </a:r>
            <a:endParaRPr lang="en-GB" altLang="en-US" dirty="0"/>
          </a:p>
        </p:txBody>
      </p:sp>
      <p:graphicFrame>
        <p:nvGraphicFramePr>
          <p:cNvPr id="110595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60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348038" y="1700213"/>
            <a:ext cx="5400675" cy="3529012"/>
          </a:xfrm>
          <a:noFill/>
          <a:ln/>
        </p:spPr>
        <p:txBody>
          <a:bodyPr/>
          <a:lstStyle/>
          <a:p>
            <a:r>
              <a:rPr lang="en-US" altLang="en-US" sz="1800" dirty="0" smtClean="0"/>
              <a:t>Normal traffic	</a:t>
            </a:r>
            <a:r>
              <a:rPr lang="en-US" altLang="en-US" sz="1800" dirty="0"/>
              <a:t>		&lt;    5 </a:t>
            </a:r>
            <a:r>
              <a:rPr lang="en-US" altLang="en-US" sz="1800" dirty="0" err="1"/>
              <a:t>mE</a:t>
            </a:r>
            <a:r>
              <a:rPr lang="en-US" altLang="en-US" sz="1800" dirty="0"/>
              <a:t>/m</a:t>
            </a:r>
          </a:p>
          <a:p>
            <a:endParaRPr lang="en-US" altLang="en-US" sz="1800" dirty="0"/>
          </a:p>
          <a:p>
            <a:r>
              <a:rPr lang="en-US" altLang="en-US" sz="1800" dirty="0" smtClean="0"/>
              <a:t>Heavy traffic		</a:t>
            </a:r>
            <a:r>
              <a:rPr lang="en-US" altLang="en-US" sz="1800" dirty="0"/>
              <a:t>	~    5 </a:t>
            </a:r>
            <a:r>
              <a:rPr lang="en-US" altLang="en-US" sz="1800" dirty="0" err="1"/>
              <a:t>mE</a:t>
            </a:r>
            <a:r>
              <a:rPr lang="en-US" altLang="en-US" sz="1800" dirty="0"/>
              <a:t>/m</a:t>
            </a:r>
          </a:p>
          <a:p>
            <a:endParaRPr lang="en-US" altLang="en-US" sz="1800" dirty="0"/>
          </a:p>
          <a:p>
            <a:r>
              <a:rPr lang="en-US" altLang="en-US" sz="1800" dirty="0" smtClean="0"/>
              <a:t>Traffic jam</a:t>
            </a:r>
            <a:r>
              <a:rPr lang="en-US" altLang="en-US" sz="1800" dirty="0"/>
              <a:t>			~    7 </a:t>
            </a:r>
            <a:r>
              <a:rPr lang="en-US" altLang="en-US" sz="1800" dirty="0" err="1"/>
              <a:t>mE</a:t>
            </a:r>
            <a:r>
              <a:rPr lang="en-US" altLang="en-US" sz="1800" dirty="0"/>
              <a:t>/m</a:t>
            </a:r>
          </a:p>
          <a:p>
            <a:endParaRPr lang="en-US" altLang="en-US" sz="1800" dirty="0"/>
          </a:p>
          <a:p>
            <a:r>
              <a:rPr lang="en-US" altLang="en-US" sz="1800" dirty="0" smtClean="0"/>
              <a:t>Closing of the tunnel</a:t>
            </a:r>
            <a:r>
              <a:rPr lang="en-US" altLang="en-US" sz="1800" dirty="0"/>
              <a:t>		     12 </a:t>
            </a:r>
            <a:r>
              <a:rPr lang="en-US" altLang="en-US" sz="1800" dirty="0" err="1"/>
              <a:t>mE</a:t>
            </a:r>
            <a:r>
              <a:rPr lang="en-US" altLang="en-US" sz="1800" dirty="0"/>
              <a:t>/m</a:t>
            </a:r>
          </a:p>
          <a:p>
            <a:pPr>
              <a:buFont typeface="Frutiger LT Com 45 Light" pitchFamily="34" charset="0"/>
              <a:buNone/>
            </a:pPr>
            <a:r>
              <a:rPr lang="en-US" altLang="en-US" sz="1800" dirty="0"/>
              <a:t>	</a:t>
            </a:r>
          </a:p>
          <a:p>
            <a:r>
              <a:rPr lang="en-US" altLang="en-US" sz="1800" dirty="0" smtClean="0"/>
              <a:t>Fire	</a:t>
            </a:r>
            <a:r>
              <a:rPr lang="en-US" altLang="en-US" sz="1800" dirty="0"/>
              <a:t>			  &gt; 15 </a:t>
            </a:r>
            <a:r>
              <a:rPr lang="en-US" altLang="en-US" sz="1800" dirty="0" err="1"/>
              <a:t>mE</a:t>
            </a:r>
            <a:r>
              <a:rPr lang="en-US" altLang="en-US" sz="1800" dirty="0"/>
              <a:t>/m</a:t>
            </a:r>
          </a:p>
        </p:txBody>
      </p:sp>
      <p:pic>
        <p:nvPicPr>
          <p:cNvPr id="1106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2160587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21558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Smoke detector </a:t>
            </a:r>
            <a:r>
              <a:rPr lang="en-US" altLang="en-US" dirty="0"/>
              <a:t>“</a:t>
            </a:r>
            <a:r>
              <a:rPr lang="en-US" altLang="en-US" dirty="0" err="1"/>
              <a:t>FireGuard</a:t>
            </a:r>
            <a:r>
              <a:rPr lang="en-US" altLang="en-US" dirty="0"/>
              <a:t>”</a:t>
            </a:r>
          </a:p>
        </p:txBody>
      </p:sp>
      <p:graphicFrame>
        <p:nvGraphicFramePr>
          <p:cNvPr id="118787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793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1700213"/>
            <a:ext cx="5184775" cy="3673475"/>
          </a:xfrm>
          <a:noFill/>
          <a:ln/>
        </p:spPr>
        <p:txBody>
          <a:bodyPr/>
          <a:lstStyle/>
          <a:p>
            <a:r>
              <a:rPr lang="en-GB" altLang="en-US" sz="1800" dirty="0" smtClean="0"/>
              <a:t>Measuring principle: Scattered light</a:t>
            </a:r>
          </a:p>
          <a:p>
            <a:r>
              <a:rPr lang="en-GB" altLang="en-US" sz="1800" dirty="0" smtClean="0"/>
              <a:t>No moving parts</a:t>
            </a:r>
          </a:p>
          <a:p>
            <a:r>
              <a:rPr lang="en-GB" altLang="en-US" sz="1800" dirty="0" smtClean="0"/>
              <a:t>Integrated temperature sensor</a:t>
            </a:r>
          </a:p>
          <a:p>
            <a:r>
              <a:rPr lang="en-US" altLang="en-US" sz="1800" dirty="0"/>
              <a:t>Fog elimination with heating elements (option)</a:t>
            </a:r>
          </a:p>
          <a:p>
            <a:r>
              <a:rPr lang="en-GB" altLang="en-US" sz="1800" dirty="0" smtClean="0"/>
              <a:t>Flexible communication and system integration via connection box with various interface modules or directly via WLAN in the sensor</a:t>
            </a:r>
          </a:p>
          <a:p>
            <a:r>
              <a:rPr lang="en-US" altLang="en-US" sz="1800" dirty="0"/>
              <a:t>Installation on the wall, ceiling or in the intermediate ceiling of the fresh air </a:t>
            </a:r>
            <a:r>
              <a:rPr lang="en-US" altLang="en-US" sz="1800" dirty="0" smtClean="0"/>
              <a:t>channel</a:t>
            </a:r>
            <a:r>
              <a:rPr lang="en-GB" altLang="en-US" sz="1800" dirty="0" smtClean="0"/>
              <a:t>, integration in the ventilation damper</a:t>
            </a:r>
            <a:endParaRPr lang="en-GB" altLang="en-US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6226"/>
          <a:stretch/>
        </p:blipFill>
        <p:spPr>
          <a:xfrm>
            <a:off x="444666" y="1593922"/>
            <a:ext cx="2874974" cy="388843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FireGuard</a:t>
            </a:r>
            <a:r>
              <a:rPr lang="en-US" altLang="en-US" dirty="0"/>
              <a:t>: </a:t>
            </a:r>
            <a:r>
              <a:rPr lang="en-US" altLang="en-US" dirty="0" smtClean="0"/>
              <a:t>Airflow and optical setup</a:t>
            </a:r>
            <a:endParaRPr lang="en-US" altLang="en-US" dirty="0"/>
          </a:p>
        </p:txBody>
      </p:sp>
      <p:pic>
        <p:nvPicPr>
          <p:cNvPr id="109571" name="Picture 3" descr="attec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2748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4716463" y="2349500"/>
            <a:ext cx="13684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75380"/>
              </a:buClr>
              <a:buFont typeface="Frutiger LT Com 45 Light" pitchFamily="34" charset="0"/>
              <a:buChar char="»"/>
              <a:defRPr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75380"/>
              </a:buClr>
              <a:buFont typeface="Arial" charset="0"/>
              <a:buChar char="›"/>
              <a:defRPr sz="1600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400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75380"/>
              </a:buClr>
              <a:buSzPct val="80000"/>
              <a:buFont typeface="Arial" charset="0"/>
              <a:buChar char="›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Temperature</a:t>
            </a:r>
            <a:endParaRPr lang="en-GB" altLang="en-US" sz="1400" dirty="0"/>
          </a:p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sensor</a:t>
            </a:r>
            <a:endParaRPr lang="en-GB" altLang="en-US" sz="1400" dirty="0"/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5795963" y="2565400"/>
            <a:ext cx="504825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6659563" y="3357563"/>
            <a:ext cx="576262" cy="10795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 flipV="1">
            <a:off x="7235825" y="3284538"/>
            <a:ext cx="647700" cy="1152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6804025" y="3284538"/>
            <a:ext cx="142875" cy="2889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5003800" y="3429000"/>
            <a:ext cx="12239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75380"/>
              </a:buClr>
              <a:buFont typeface="Frutiger LT Com 45 Light" pitchFamily="34" charset="0"/>
              <a:buChar char="»"/>
              <a:defRPr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75380"/>
              </a:buClr>
              <a:buFont typeface="Arial" charset="0"/>
              <a:buChar char="›"/>
              <a:defRPr sz="1600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400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75380"/>
              </a:buClr>
              <a:buSzPct val="80000"/>
              <a:buFont typeface="Arial" charset="0"/>
              <a:buChar char="›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/>
              <a:t>LED </a:t>
            </a:r>
          </a:p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Light source</a:t>
            </a:r>
            <a:endParaRPr lang="en-GB" altLang="en-US" sz="1400" dirty="0"/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7488238" y="1916113"/>
            <a:ext cx="10810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75380"/>
              </a:buClr>
              <a:buFont typeface="Frutiger LT Com 45 Light" pitchFamily="34" charset="0"/>
              <a:buChar char="»"/>
              <a:defRPr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75380"/>
              </a:buClr>
              <a:buFont typeface="Arial" charset="0"/>
              <a:buChar char="›"/>
              <a:defRPr sz="1600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400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75380"/>
              </a:buClr>
              <a:buSzPct val="80000"/>
              <a:buFont typeface="Arial" charset="0"/>
              <a:buChar char="›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Receiver</a:t>
            </a:r>
            <a:endParaRPr lang="en-GB" altLang="en-US" sz="1400" dirty="0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4932363" y="1412875"/>
            <a:ext cx="12255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75380"/>
              </a:buClr>
              <a:buFont typeface="Frutiger LT Com 45 Light" pitchFamily="34" charset="0"/>
              <a:buChar char="»"/>
              <a:defRPr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75380"/>
              </a:buClr>
              <a:buFont typeface="Arial" charset="0"/>
              <a:buChar char="›"/>
              <a:defRPr sz="1600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400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75380"/>
              </a:buClr>
              <a:buSzPct val="80000"/>
              <a:buFont typeface="Arial" charset="0"/>
              <a:buChar char="›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Reference</a:t>
            </a:r>
            <a:endParaRPr lang="en-GB" altLang="en-US" sz="1400" dirty="0"/>
          </a:p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beam</a:t>
            </a:r>
            <a:endParaRPr lang="en-GB" altLang="en-US" sz="1400" dirty="0"/>
          </a:p>
        </p:txBody>
      </p:sp>
      <p:pic>
        <p:nvPicPr>
          <p:cNvPr id="1095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22034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1" name="Line 13"/>
          <p:cNvSpPr>
            <a:spLocks noChangeShapeType="1"/>
          </p:cNvSpPr>
          <p:nvPr/>
        </p:nvSpPr>
        <p:spPr bwMode="auto">
          <a:xfrm flipV="1">
            <a:off x="5580063" y="3357563"/>
            <a:ext cx="107950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>
            <a:off x="5651500" y="1773238"/>
            <a:ext cx="1296988" cy="151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 flipH="1">
            <a:off x="7885113" y="2276475"/>
            <a:ext cx="144462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4" name="Line 16"/>
          <p:cNvSpPr>
            <a:spLocks noChangeShapeType="1"/>
          </p:cNvSpPr>
          <p:nvPr/>
        </p:nvSpPr>
        <p:spPr bwMode="auto">
          <a:xfrm flipH="1">
            <a:off x="2843213" y="5805488"/>
            <a:ext cx="1009650" cy="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H="1" flipV="1">
            <a:off x="2843213" y="5516563"/>
            <a:ext cx="0" cy="288925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6" name="Line 18"/>
          <p:cNvSpPr>
            <a:spLocks noChangeShapeType="1"/>
          </p:cNvSpPr>
          <p:nvPr/>
        </p:nvSpPr>
        <p:spPr bwMode="auto">
          <a:xfrm>
            <a:off x="2843213" y="5516563"/>
            <a:ext cx="144462" cy="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7" name="Line 19"/>
          <p:cNvSpPr>
            <a:spLocks noChangeShapeType="1"/>
          </p:cNvSpPr>
          <p:nvPr/>
        </p:nvSpPr>
        <p:spPr bwMode="auto">
          <a:xfrm flipH="1" flipV="1">
            <a:off x="2987675" y="4508500"/>
            <a:ext cx="0" cy="1008063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8" name="Line 20"/>
          <p:cNvSpPr>
            <a:spLocks noChangeShapeType="1"/>
          </p:cNvSpPr>
          <p:nvPr/>
        </p:nvSpPr>
        <p:spPr bwMode="auto">
          <a:xfrm flipH="1">
            <a:off x="1547813" y="4508500"/>
            <a:ext cx="1439862" cy="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89" name="Line 21"/>
          <p:cNvSpPr>
            <a:spLocks noChangeShapeType="1"/>
          </p:cNvSpPr>
          <p:nvPr/>
        </p:nvSpPr>
        <p:spPr bwMode="auto">
          <a:xfrm flipH="1">
            <a:off x="1547813" y="4437063"/>
            <a:ext cx="1587" cy="107950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>
            <a:off x="1547813" y="5516563"/>
            <a:ext cx="215900" cy="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91" name="Line 23"/>
          <p:cNvSpPr>
            <a:spLocks noChangeShapeType="1"/>
          </p:cNvSpPr>
          <p:nvPr/>
        </p:nvSpPr>
        <p:spPr bwMode="auto">
          <a:xfrm flipH="1">
            <a:off x="1763713" y="5516563"/>
            <a:ext cx="0" cy="288925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92" name="Line 24"/>
          <p:cNvSpPr>
            <a:spLocks noChangeShapeType="1"/>
          </p:cNvSpPr>
          <p:nvPr/>
        </p:nvSpPr>
        <p:spPr bwMode="auto">
          <a:xfrm flipH="1">
            <a:off x="900113" y="5805488"/>
            <a:ext cx="865187" cy="0"/>
          </a:xfrm>
          <a:prstGeom prst="line">
            <a:avLst/>
          </a:prstGeom>
          <a:noFill/>
          <a:ln w="19050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3851276" y="5661025"/>
            <a:ext cx="8651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75380"/>
              </a:buClr>
              <a:buFont typeface="Frutiger LT Com 45 Light" pitchFamily="34" charset="0"/>
              <a:buChar char="»"/>
              <a:defRPr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75380"/>
              </a:buClr>
              <a:buFont typeface="Arial" charset="0"/>
              <a:buChar char="›"/>
              <a:defRPr sz="1600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75380"/>
              </a:buClr>
              <a:buSzPct val="80000"/>
              <a:buFont typeface="Frutiger LT Com 45 Light" pitchFamily="34" charset="0"/>
              <a:buChar char="»"/>
              <a:defRPr sz="1400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75380"/>
              </a:buClr>
              <a:buSzPct val="80000"/>
              <a:buFont typeface="Arial" charset="0"/>
              <a:buChar char="›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275380"/>
              </a:buClr>
              <a:buFont typeface="Arial" charset="0"/>
              <a:buChar char="״"/>
              <a:defRPr sz="1000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FF9900"/>
              </a:buClr>
              <a:buSzPct val="120000"/>
              <a:buFont typeface="Wingdings" pitchFamily="2" charset="2"/>
              <a:buNone/>
            </a:pPr>
            <a:r>
              <a:rPr lang="en-GB" altLang="en-US" sz="1400" dirty="0" smtClean="0"/>
              <a:t>Air flow</a:t>
            </a:r>
            <a:endParaRPr lang="en-GB" altLang="en-US" sz="1400" dirty="0"/>
          </a:p>
        </p:txBody>
      </p:sp>
      <p:sp>
        <p:nvSpPr>
          <p:cNvPr id="109594" name="Line 26"/>
          <p:cNvSpPr>
            <a:spLocks noChangeShapeType="1"/>
          </p:cNvSpPr>
          <p:nvPr/>
        </p:nvSpPr>
        <p:spPr bwMode="auto">
          <a:xfrm>
            <a:off x="2268538" y="3860800"/>
            <a:ext cx="1587" cy="647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959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41438"/>
            <a:ext cx="11557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96" name="Rectangle 28"/>
          <p:cNvSpPr>
            <a:spLocks noChangeArrowheads="1"/>
          </p:cNvSpPr>
          <p:nvPr/>
        </p:nvSpPr>
        <p:spPr bwMode="auto">
          <a:xfrm>
            <a:off x="6296025" y="3544888"/>
            <a:ext cx="90488" cy="90487"/>
          </a:xfrm>
          <a:prstGeom prst="rect">
            <a:avLst/>
          </a:prstGeom>
          <a:solidFill>
            <a:srgbClr val="A9D7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  <p:bldP spid="109575" grpId="0" animBg="1"/>
      <p:bldP spid="109576" grpId="0" animBg="1"/>
      <p:bldP spid="109584" grpId="0" animBg="1"/>
      <p:bldP spid="109585" grpId="0" animBg="1"/>
      <p:bldP spid="109586" grpId="0" animBg="1"/>
      <p:bldP spid="109587" grpId="0" animBg="1"/>
      <p:bldP spid="109588" grpId="0" animBg="1"/>
      <p:bldP spid="109589" grpId="0" animBg="1"/>
      <p:bldP spid="109590" grpId="0" animBg="1"/>
      <p:bldP spid="109591" grpId="0" animBg="1"/>
      <p:bldP spid="109592" grpId="0" animBg="1"/>
      <p:bldP spid="1095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104584" y="5229225"/>
            <a:ext cx="696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 smtClean="0">
                <a:latin typeface="Frutiger LT Com 45 Light" pitchFamily="34" charset="0"/>
              </a:rPr>
              <a:t>Installation of the </a:t>
            </a:r>
            <a:r>
              <a:rPr lang="en-GB" altLang="en-US" dirty="0" err="1" smtClean="0">
                <a:latin typeface="Frutiger LT Com 45 Light" pitchFamily="34" charset="0"/>
              </a:rPr>
              <a:t>FireGuard</a:t>
            </a:r>
            <a:r>
              <a:rPr lang="en-GB" altLang="en-US" dirty="0" smtClean="0">
                <a:latin typeface="Frutiger LT Com 45 Light" pitchFamily="34" charset="0"/>
              </a:rPr>
              <a:t> on the ceiling</a:t>
            </a:r>
            <a:r>
              <a:rPr lang="en-GB" altLang="en-US" dirty="0">
                <a:latin typeface="Frutiger LT Com 45 Light" pitchFamily="34" charset="0"/>
              </a:rPr>
              <a:t>, </a:t>
            </a:r>
            <a:r>
              <a:rPr lang="en-GB" altLang="en-US" dirty="0" smtClean="0">
                <a:latin typeface="Frutiger LT Com 45 Light" pitchFamily="34" charset="0"/>
              </a:rPr>
              <a:t>«</a:t>
            </a:r>
            <a:r>
              <a:rPr lang="en-GB" altLang="en-US" dirty="0" err="1" smtClean="0">
                <a:latin typeface="Frutiger LT Com 45 Light" pitchFamily="34" charset="0"/>
              </a:rPr>
              <a:t>Islisberg</a:t>
            </a:r>
            <a:r>
              <a:rPr lang="en-GB" altLang="en-US" dirty="0" smtClean="0">
                <a:latin typeface="Frutiger LT Com 45 Light" pitchFamily="34" charset="0"/>
              </a:rPr>
              <a:t>» tunnel (5 Km</a:t>
            </a:r>
            <a:r>
              <a:rPr lang="de-CH" altLang="en-US" dirty="0" smtClean="0">
                <a:latin typeface="Frutiger LT Com 45 Light" pitchFamily="34" charset="0"/>
              </a:rPr>
              <a:t>)</a:t>
            </a:r>
            <a:endParaRPr lang="de-CH" altLang="en-US" dirty="0">
              <a:latin typeface="Frutiger LT Com 45 Light" pitchFamily="34" charset="0"/>
            </a:endParaRPr>
          </a:p>
        </p:txBody>
      </p:sp>
      <p:pic>
        <p:nvPicPr>
          <p:cNvPr id="146436" name="Picture 4" descr="FG Islisberg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8230"/>
          <a:stretch/>
        </p:blipFill>
        <p:spPr bwMode="auto">
          <a:xfrm>
            <a:off x="4701402" y="2089099"/>
            <a:ext cx="3700433" cy="27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altLang="en-US" dirty="0" err="1"/>
              <a:t>FireGuard</a:t>
            </a:r>
            <a:r>
              <a:rPr lang="en-GB" altLang="en-US" dirty="0"/>
              <a:t>: </a:t>
            </a:r>
            <a:r>
              <a:rPr lang="en-GB" altLang="en-US" dirty="0" smtClean="0"/>
              <a:t>Installation example</a:t>
            </a:r>
            <a:endParaRPr lang="en-GB" altLang="en-US" dirty="0"/>
          </a:p>
        </p:txBody>
      </p:sp>
      <p:pic>
        <p:nvPicPr>
          <p:cNvPr id="121858" name="Picture 2" descr="Vorscha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/>
          <a:stretch/>
        </p:blipFill>
        <p:spPr bwMode="auto">
          <a:xfrm>
            <a:off x="767765" y="2089099"/>
            <a:ext cx="3483617" cy="272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332179" y="5157788"/>
            <a:ext cx="6511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 smtClean="0">
                <a:latin typeface="Frutiger LT Com 45 Light" pitchFamily="34" charset="0"/>
              </a:rPr>
              <a:t>Installation of the </a:t>
            </a:r>
            <a:r>
              <a:rPr lang="en-GB" altLang="en-US" dirty="0" err="1" smtClean="0">
                <a:latin typeface="Frutiger LT Com 45 Light" pitchFamily="34" charset="0"/>
              </a:rPr>
              <a:t>FireGuard</a:t>
            </a:r>
            <a:r>
              <a:rPr lang="en-GB" altLang="en-US" dirty="0" smtClean="0">
                <a:latin typeface="Frutiger LT Com 45 Light" pitchFamily="34" charset="0"/>
              </a:rPr>
              <a:t> on the wall</a:t>
            </a:r>
            <a:r>
              <a:rPr lang="en-GB" altLang="en-US" dirty="0">
                <a:latin typeface="Frutiger LT Com 45 Light" pitchFamily="34" charset="0"/>
              </a:rPr>
              <a:t>, </a:t>
            </a:r>
            <a:r>
              <a:rPr lang="en-GB" altLang="en-US" dirty="0" smtClean="0">
                <a:latin typeface="Frutiger LT Com 45 Light" pitchFamily="34" charset="0"/>
              </a:rPr>
              <a:t>«Blatt» tunnel (500 m)</a:t>
            </a:r>
            <a:endParaRPr lang="en-GB" altLang="en-US" dirty="0">
              <a:latin typeface="Frutiger LT Com 45 Light" pitchFamily="34" charset="0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altLang="en-US" dirty="0" err="1"/>
              <a:t>FireGuard</a:t>
            </a:r>
            <a:r>
              <a:rPr lang="en-GB" altLang="en-US" dirty="0"/>
              <a:t>: </a:t>
            </a:r>
            <a:r>
              <a:rPr lang="en-GB" altLang="en-US" dirty="0" smtClean="0"/>
              <a:t>Installation example</a:t>
            </a:r>
            <a:endParaRPr lang="en-GB" altLang="en-US" dirty="0"/>
          </a:p>
        </p:txBody>
      </p:sp>
      <p:pic>
        <p:nvPicPr>
          <p:cNvPr id="8" name="Picture 4" descr="Installation Blatt Tunnel mit spezieller Wanddeckenhalter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latttunnel Deckeninstal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700213"/>
            <a:ext cx="39592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pic>
        <p:nvPicPr>
          <p:cNvPr id="147458" name="Picture 3" descr="L:\Fotos GST Settembre 08\HPIM1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37" y="1824744"/>
            <a:ext cx="3675062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08339" y="5157788"/>
            <a:ext cx="85590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 smtClean="0">
                <a:latin typeface="Frutiger LT Com 45 Light" pitchFamily="34" charset="0"/>
              </a:rPr>
              <a:t>Installation of the </a:t>
            </a:r>
            <a:r>
              <a:rPr lang="en-GB" altLang="en-US" dirty="0" err="1" smtClean="0">
                <a:latin typeface="Frutiger LT Com 45 Light" pitchFamily="34" charset="0"/>
              </a:rPr>
              <a:t>FireGuard</a:t>
            </a:r>
            <a:r>
              <a:rPr lang="en-GB" altLang="en-US" dirty="0" smtClean="0">
                <a:latin typeface="Frutiger LT Com 45 Light" pitchFamily="34" charset="0"/>
              </a:rPr>
              <a:t> in the intermediate ceiling, «Gotthard» tunnel</a:t>
            </a:r>
            <a:r>
              <a:rPr lang="de-CH" altLang="en-US" dirty="0" smtClean="0">
                <a:latin typeface="Frutiger LT Com 45 Light" pitchFamily="34" charset="0"/>
              </a:rPr>
              <a:t> </a:t>
            </a:r>
            <a:r>
              <a:rPr lang="en-GB" altLang="en-US" dirty="0" smtClean="0">
                <a:latin typeface="Frutiger LT Com 45 Light" pitchFamily="34" charset="0"/>
              </a:rPr>
              <a:t>(16.9 </a:t>
            </a:r>
            <a:r>
              <a:rPr lang="en-GB" altLang="en-US" dirty="0">
                <a:latin typeface="Frutiger LT Com 45 Light" pitchFamily="34" charset="0"/>
              </a:rPr>
              <a:t>Km)</a:t>
            </a: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altLang="en-US" dirty="0" err="1"/>
              <a:t>FireGuard</a:t>
            </a:r>
            <a:r>
              <a:rPr lang="en-GB" altLang="en-US" dirty="0"/>
              <a:t>: </a:t>
            </a:r>
            <a:r>
              <a:rPr lang="en-GB" altLang="en-US" dirty="0" smtClean="0"/>
              <a:t>Installation example</a:t>
            </a:r>
            <a:endParaRPr lang="en-GB" altLang="en-US" dirty="0"/>
          </a:p>
        </p:txBody>
      </p:sp>
      <p:pic>
        <p:nvPicPr>
          <p:cNvPr id="121858" name="Picture 2" descr="Vorscha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b="16420"/>
          <a:stretch/>
        </p:blipFill>
        <p:spPr bwMode="auto">
          <a:xfrm>
            <a:off x="816874" y="1824744"/>
            <a:ext cx="3455432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9153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Content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SIGRIST history and success in tunnels</a:t>
            </a:r>
          </a:p>
          <a:p>
            <a:r>
              <a:rPr lang="en-GB" dirty="0" smtClean="0"/>
              <a:t>Basics for early fire/smoke detection</a:t>
            </a:r>
          </a:p>
          <a:p>
            <a:r>
              <a:rPr lang="en-GB" dirty="0" smtClean="0"/>
              <a:t>System requirements for an early fire/smoke detection</a:t>
            </a:r>
          </a:p>
          <a:p>
            <a:r>
              <a:rPr lang="en-GB" dirty="0" smtClean="0"/>
              <a:t>Swiss FEDRO standard for fire detection</a:t>
            </a:r>
          </a:p>
          <a:p>
            <a:r>
              <a:rPr lang="en-GB" dirty="0" smtClean="0"/>
              <a:t>Measuring methods / measuring principle smoke detector</a:t>
            </a:r>
          </a:p>
          <a:p>
            <a:r>
              <a:rPr lang="en-GB" dirty="0" err="1" smtClean="0"/>
              <a:t>FireGuard</a:t>
            </a:r>
            <a:r>
              <a:rPr lang="en-GB" dirty="0" smtClean="0"/>
              <a:t>: </a:t>
            </a:r>
          </a:p>
          <a:p>
            <a:pPr lvl="1"/>
            <a:r>
              <a:rPr lang="en-GB" dirty="0" smtClean="0"/>
              <a:t>Sensor, installation, system integration, parameterisation, </a:t>
            </a:r>
            <a:br>
              <a:rPr lang="en-GB" dirty="0" smtClean="0"/>
            </a:br>
            <a:r>
              <a:rPr lang="en-GB" dirty="0" smtClean="0"/>
              <a:t>service &amp; maintenance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366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241884" y="5229200"/>
            <a:ext cx="8255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 smtClean="0">
                <a:latin typeface="Frutiger LT Com 45 Light" pitchFamily="34" charset="0"/>
              </a:rPr>
              <a:t>Installation of the </a:t>
            </a:r>
            <a:r>
              <a:rPr lang="en-GB" altLang="en-US" dirty="0" err="1" smtClean="0">
                <a:latin typeface="Frutiger LT Com 45 Light" pitchFamily="34" charset="0"/>
              </a:rPr>
              <a:t>FireGuard</a:t>
            </a:r>
            <a:r>
              <a:rPr lang="en-GB" altLang="en-US" dirty="0" smtClean="0">
                <a:latin typeface="Frutiger LT Com 45 Light" pitchFamily="34" charset="0"/>
              </a:rPr>
              <a:t> in the ventilation damper, Tunnel «</a:t>
            </a:r>
            <a:r>
              <a:rPr lang="en-GB" altLang="en-US" dirty="0" err="1" smtClean="0">
                <a:latin typeface="Frutiger LT Com 45 Light" pitchFamily="34" charset="0"/>
              </a:rPr>
              <a:t>Lungern</a:t>
            </a:r>
            <a:r>
              <a:rPr lang="en-GB" altLang="en-US" dirty="0" smtClean="0">
                <a:latin typeface="Frutiger LT Com 45 Light" pitchFamily="34" charset="0"/>
              </a:rPr>
              <a:t>»</a:t>
            </a:r>
            <a:r>
              <a:rPr lang="de-CH" altLang="en-US" dirty="0" smtClean="0">
                <a:latin typeface="Frutiger LT Com 45 Light" pitchFamily="34" charset="0"/>
              </a:rPr>
              <a:t> </a:t>
            </a:r>
            <a:r>
              <a:rPr lang="en-GB" altLang="en-US" dirty="0" smtClean="0">
                <a:latin typeface="Frutiger LT Com 45 Light" pitchFamily="34" charset="0"/>
              </a:rPr>
              <a:t>(3.5 </a:t>
            </a:r>
            <a:r>
              <a:rPr lang="en-GB" altLang="en-US" dirty="0">
                <a:latin typeface="Frutiger LT Com 45 Light" pitchFamily="34" charset="0"/>
              </a:rPr>
              <a:t>Km)</a:t>
            </a: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altLang="en-US" dirty="0" err="1"/>
              <a:t>FireGuard</a:t>
            </a:r>
            <a:r>
              <a:rPr lang="en-GB" altLang="en-US" dirty="0"/>
              <a:t>: </a:t>
            </a:r>
            <a:r>
              <a:rPr lang="en-GB" altLang="en-US" dirty="0" smtClean="0"/>
              <a:t>Installation example</a:t>
            </a:r>
            <a:endParaRPr lang="en-GB" altLang="en-US" dirty="0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35011"/>
              </p:ext>
            </p:extLst>
          </p:nvPr>
        </p:nvGraphicFramePr>
        <p:xfrm>
          <a:off x="771527" y="1916832"/>
          <a:ext cx="3816350" cy="269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7" name="Acrobat Document" r:id="rId3" imgW="8020002" imgH="5667375" progId="AcroExch.Document.7">
                  <p:embed/>
                </p:oleObj>
              </mc:Choice>
              <mc:Fallback>
                <p:oleObj name="Acrobat Document" r:id="rId3" imgW="8020002" imgH="56673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" y="1916832"/>
                        <a:ext cx="3816350" cy="2697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8" descr="FireGuard eingebaut in Lüftungsklapp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24294" r="10784" b="1404"/>
          <a:stretch/>
        </p:blipFill>
        <p:spPr bwMode="auto">
          <a:xfrm>
            <a:off x="5220072" y="1412776"/>
            <a:ext cx="2808312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4392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/>
          <p:cNvGrpSpPr/>
          <p:nvPr/>
        </p:nvGrpSpPr>
        <p:grpSpPr>
          <a:xfrm>
            <a:off x="1567522" y="1270889"/>
            <a:ext cx="2432992" cy="4749969"/>
            <a:chOff x="1577047" y="1270889"/>
            <a:chExt cx="2432992" cy="474996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69" t="1078" r="34936" b="-1078"/>
            <a:stretch/>
          </p:blipFill>
          <p:spPr>
            <a:xfrm>
              <a:off x="1577047" y="1270889"/>
              <a:ext cx="2432992" cy="4364482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1969795" y="5682304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smtClean="0">
                  <a:latin typeface="+mn-lt"/>
                </a:rPr>
                <a:t>FireGuard</a:t>
              </a:r>
              <a:endParaRPr lang="en-GB" sz="1600" dirty="0">
                <a:latin typeface="+mn-lt"/>
              </a:endParaRPr>
            </a:p>
          </p:txBody>
        </p:sp>
      </p:grp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de-CH" altLang="en-US" dirty="0" smtClean="0"/>
              <a:t>FireGuard – </a:t>
            </a:r>
            <a:r>
              <a:rPr lang="en-US" altLang="en-US" dirty="0" smtClean="0"/>
              <a:t>System integration I</a:t>
            </a:r>
            <a:endParaRPr lang="en-US" altLang="en-US" dirty="0"/>
          </a:p>
        </p:txBody>
      </p:sp>
      <p:graphicFrame>
        <p:nvGraphicFramePr>
          <p:cNvPr id="6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645540"/>
              </p:ext>
            </p:extLst>
          </p:nvPr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5" name="Gruppieren 64"/>
          <p:cNvGrpSpPr/>
          <p:nvPr/>
        </p:nvGrpSpPr>
        <p:grpSpPr>
          <a:xfrm>
            <a:off x="3683812" y="1225107"/>
            <a:ext cx="2410355" cy="1829502"/>
            <a:chOff x="3683812" y="1225107"/>
            <a:chExt cx="2410355" cy="1829502"/>
          </a:xfrm>
        </p:grpSpPr>
        <p:pic>
          <p:nvPicPr>
            <p:cNvPr id="66" name="Grafik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812" y="1793443"/>
              <a:ext cx="2410355" cy="126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feld 66"/>
            <p:cNvSpPr txBox="1"/>
            <p:nvPr/>
          </p:nvSpPr>
          <p:spPr>
            <a:xfrm>
              <a:off x="4149965" y="1225107"/>
              <a:ext cx="1659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Connection box SIPORT 2</a:t>
              </a:r>
              <a:endParaRPr lang="en-GB" sz="1400" dirty="0">
                <a:latin typeface="+mn-lt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385390" y="1250908"/>
            <a:ext cx="2224683" cy="1965819"/>
            <a:chOff x="6385390" y="1250908"/>
            <a:chExt cx="2224683" cy="1965819"/>
          </a:xfrm>
        </p:grpSpPr>
        <p:grpSp>
          <p:nvGrpSpPr>
            <p:cNvPr id="69" name="Gruppieren 68"/>
            <p:cNvGrpSpPr>
              <a:grpSpLocks noChangeAspect="1"/>
            </p:cNvGrpSpPr>
            <p:nvPr/>
          </p:nvGrpSpPr>
          <p:grpSpPr>
            <a:xfrm>
              <a:off x="6802233" y="1769814"/>
              <a:ext cx="1303007" cy="1446913"/>
              <a:chOff x="7020272" y="2126103"/>
              <a:chExt cx="1734779" cy="1926370"/>
            </a:xfrm>
          </p:grpSpPr>
          <p:pic>
            <p:nvPicPr>
              <p:cNvPr id="71" name="Picture 8" descr="Vorschau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4" t="7776" r="14731" b="22984"/>
              <a:stretch/>
            </p:blipFill>
            <p:spPr bwMode="auto">
              <a:xfrm>
                <a:off x="7020272" y="2126103"/>
                <a:ext cx="1734779" cy="1850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Rechteck 71"/>
              <p:cNvSpPr/>
              <p:nvPr/>
            </p:nvSpPr>
            <p:spPr>
              <a:xfrm>
                <a:off x="7524328" y="3573016"/>
                <a:ext cx="1080120" cy="479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0" name="Textfeld 69"/>
            <p:cNvSpPr txBox="1"/>
            <p:nvPr/>
          </p:nvSpPr>
          <p:spPr>
            <a:xfrm>
              <a:off x="6385390" y="1250908"/>
              <a:ext cx="222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Handheld </a:t>
              </a:r>
              <a:r>
                <a:rPr lang="de-CH" sz="1400" dirty="0" err="1" smtClean="0">
                  <a:latin typeface="+mn-lt"/>
                </a:rPr>
                <a:t>control</a:t>
              </a:r>
              <a:r>
                <a:rPr lang="de-CH" sz="1400" dirty="0" smtClean="0">
                  <a:latin typeface="+mn-lt"/>
                </a:rPr>
                <a:t> 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err="1" smtClean="0">
                  <a:latin typeface="+mn-lt"/>
                </a:rPr>
                <a:t>unit</a:t>
              </a:r>
              <a:r>
                <a:rPr lang="de-CH" sz="1400" dirty="0" smtClean="0">
                  <a:latin typeface="+mn-lt"/>
                </a:rPr>
                <a:t> SICON-C</a:t>
              </a:r>
              <a:endParaRPr lang="en-GB" sz="1400" dirty="0">
                <a:latin typeface="+mn-lt"/>
              </a:endParaRP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6744053" y="4227429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660077" y="4459347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cxnSp>
        <p:nvCxnSpPr>
          <p:cNvPr id="75" name="Gerade Verbindung mit Pfeil 74"/>
          <p:cNvCxnSpPr>
            <a:stCxn id="41" idx="0"/>
          </p:cNvCxnSpPr>
          <p:nvPr/>
        </p:nvCxnSpPr>
        <p:spPr>
          <a:xfrm flipV="1">
            <a:off x="4557745" y="2749052"/>
            <a:ext cx="950359" cy="1397774"/>
          </a:xfrm>
          <a:prstGeom prst="straightConnector1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winkelte Verbindung 75"/>
          <p:cNvCxnSpPr>
            <a:stCxn id="44" idx="0"/>
          </p:cNvCxnSpPr>
          <p:nvPr/>
        </p:nvCxnSpPr>
        <p:spPr>
          <a:xfrm rot="16200000" flipV="1">
            <a:off x="4948199" y="3380968"/>
            <a:ext cx="1991503" cy="727671"/>
          </a:xfrm>
          <a:prstGeom prst="bentConnector3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winkelte Verbindung 76"/>
          <p:cNvCxnSpPr/>
          <p:nvPr/>
        </p:nvCxnSpPr>
        <p:spPr>
          <a:xfrm rot="10800000">
            <a:off x="5666233" y="2749053"/>
            <a:ext cx="1639045" cy="1328020"/>
          </a:xfrm>
          <a:prstGeom prst="bentConnector3">
            <a:avLst>
              <a:gd name="adj1" fmla="val 50000"/>
            </a:avLst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winkelte Verbindung 77"/>
          <p:cNvCxnSpPr/>
          <p:nvPr/>
        </p:nvCxnSpPr>
        <p:spPr>
          <a:xfrm rot="16200000" flipH="1">
            <a:off x="3669978" y="1666727"/>
            <a:ext cx="1083966" cy="720083"/>
          </a:xfrm>
          <a:prstGeom prst="bentConnector3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>
            <a:off x="1440778" y="2026769"/>
            <a:ext cx="826966" cy="967850"/>
          </a:xfrm>
          <a:prstGeom prst="straightConnector1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winkelte Verbindung 79"/>
          <p:cNvCxnSpPr/>
          <p:nvPr/>
        </p:nvCxnSpPr>
        <p:spPr>
          <a:xfrm rot="10800000">
            <a:off x="5263282" y="2636912"/>
            <a:ext cx="1785483" cy="523082"/>
          </a:xfrm>
          <a:prstGeom prst="bentConnector3">
            <a:avLst>
              <a:gd name="adj1" fmla="val 18596"/>
            </a:avLst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/>
          <p:cNvGrpSpPr/>
          <p:nvPr/>
        </p:nvGrpSpPr>
        <p:grpSpPr>
          <a:xfrm>
            <a:off x="251520" y="1213515"/>
            <a:ext cx="1334062" cy="1535535"/>
            <a:chOff x="251520" y="1213515"/>
            <a:chExt cx="1334062" cy="1535535"/>
          </a:xfrm>
        </p:grpSpPr>
        <p:sp>
          <p:nvSpPr>
            <p:cNvPr id="91" name="Textfeld 90"/>
            <p:cNvSpPr txBox="1"/>
            <p:nvPr/>
          </p:nvSpPr>
          <p:spPr>
            <a:xfrm>
              <a:off x="251520" y="2225830"/>
              <a:ext cx="1334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WLAN 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(Optional)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7" y="1213515"/>
              <a:ext cx="990000" cy="99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  <p:grpSp>
        <p:nvGrpSpPr>
          <p:cNvPr id="39" name="Gruppieren 38"/>
          <p:cNvGrpSpPr/>
          <p:nvPr/>
        </p:nvGrpSpPr>
        <p:grpSpPr>
          <a:xfrm>
            <a:off x="3837745" y="4146826"/>
            <a:ext cx="1440000" cy="1056314"/>
            <a:chOff x="3837745" y="4146826"/>
            <a:chExt cx="1440000" cy="1056314"/>
          </a:xfrm>
        </p:grpSpPr>
        <p:sp>
          <p:nvSpPr>
            <p:cNvPr id="40" name="Textfeld 39"/>
            <p:cNvSpPr txBox="1"/>
            <p:nvPr/>
          </p:nvSpPr>
          <p:spPr>
            <a:xfrm>
              <a:off x="3995939" y="4679920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StromRel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41" name="Grafik 40" descr="E:\DCIM\102_PANA\P1020868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37745" y="4146826"/>
              <a:ext cx="1440000" cy="5193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2" name="Gruppieren 41"/>
          <p:cNvGrpSpPr/>
          <p:nvPr/>
        </p:nvGrpSpPr>
        <p:grpSpPr>
          <a:xfrm>
            <a:off x="5587785" y="4740555"/>
            <a:ext cx="1440000" cy="1081863"/>
            <a:chOff x="5587785" y="4740555"/>
            <a:chExt cx="1440000" cy="1081863"/>
          </a:xfrm>
        </p:grpSpPr>
        <p:sp>
          <p:nvSpPr>
            <p:cNvPr id="43" name="Textfeld 42"/>
            <p:cNvSpPr txBox="1"/>
            <p:nvPr/>
          </p:nvSpPr>
          <p:spPr>
            <a:xfrm>
              <a:off x="5666262" y="5299198"/>
              <a:ext cx="1283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Profibus DP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44" name="Grafik 43" descr="E:\DCIM\102_PANA\P1020867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87785" y="4740555"/>
              <a:ext cx="1440000" cy="5247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5" name="Gruppieren 44"/>
          <p:cNvGrpSpPr/>
          <p:nvPr/>
        </p:nvGrpSpPr>
        <p:grpSpPr>
          <a:xfrm>
            <a:off x="7191090" y="3927539"/>
            <a:ext cx="1440000" cy="1062775"/>
            <a:chOff x="7191090" y="3927539"/>
            <a:chExt cx="1440000" cy="1062775"/>
          </a:xfrm>
        </p:grpSpPr>
        <p:sp>
          <p:nvSpPr>
            <p:cNvPr id="46" name="Textfeld 45"/>
            <p:cNvSpPr txBox="1"/>
            <p:nvPr/>
          </p:nvSpPr>
          <p:spPr>
            <a:xfrm>
              <a:off x="7223565" y="4467094"/>
              <a:ext cx="1373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Modbus RTU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47" name="Grafik 46" descr="E:\DCIM\102_PANA\P1020868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1090" y="3927539"/>
              <a:ext cx="1440000" cy="5193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08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en 40"/>
          <p:cNvGrpSpPr/>
          <p:nvPr/>
        </p:nvGrpSpPr>
        <p:grpSpPr>
          <a:xfrm>
            <a:off x="1413153" y="1136370"/>
            <a:ext cx="2432992" cy="4749969"/>
            <a:chOff x="1577047" y="1270889"/>
            <a:chExt cx="2432992" cy="4749969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69" t="1078" r="34936" b="-1078"/>
            <a:stretch/>
          </p:blipFill>
          <p:spPr>
            <a:xfrm>
              <a:off x="1577047" y="1270889"/>
              <a:ext cx="2432992" cy="4364482"/>
            </a:xfrm>
            <a:prstGeom prst="rect">
              <a:avLst/>
            </a:prstGeom>
          </p:spPr>
        </p:pic>
        <p:sp>
          <p:nvSpPr>
            <p:cNvPr id="43" name="Textfeld 42"/>
            <p:cNvSpPr txBox="1"/>
            <p:nvPr/>
          </p:nvSpPr>
          <p:spPr>
            <a:xfrm>
              <a:off x="1969795" y="5682304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smtClean="0">
                  <a:latin typeface="+mn-lt"/>
                </a:rPr>
                <a:t>FireGuard</a:t>
              </a:r>
              <a:endParaRPr lang="en-GB" sz="1600" dirty="0">
                <a:latin typeface="+mn-lt"/>
              </a:endParaRPr>
            </a:p>
          </p:txBody>
        </p:sp>
      </p:grp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de-CH" altLang="en-US" dirty="0" smtClean="0"/>
              <a:t>FireGuard – </a:t>
            </a:r>
            <a:r>
              <a:rPr lang="en-US" altLang="en-US" dirty="0" smtClean="0"/>
              <a:t>System integration II</a:t>
            </a:r>
            <a:endParaRPr lang="en-US" altLang="en-US" dirty="0"/>
          </a:p>
        </p:txBody>
      </p:sp>
      <p:graphicFrame>
        <p:nvGraphicFramePr>
          <p:cNvPr id="118787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6" name="Inhaltsplatzhalt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951" y="2940210"/>
            <a:ext cx="2088604" cy="1189404"/>
          </a:xfrm>
        </p:spPr>
      </p:pic>
      <p:graphicFrame>
        <p:nvGraphicFramePr>
          <p:cNvPr id="67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Textfeld 67"/>
          <p:cNvSpPr txBox="1"/>
          <p:nvPr/>
        </p:nvSpPr>
        <p:spPr>
          <a:xfrm>
            <a:off x="3779912" y="3252958"/>
            <a:ext cx="148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>
                <a:latin typeface="+mn-lt"/>
              </a:rPr>
              <a:t>Connection box</a:t>
            </a:r>
            <a:br>
              <a:rPr lang="de-CH" sz="1400" dirty="0" smtClean="0">
                <a:latin typeface="+mn-lt"/>
              </a:rPr>
            </a:br>
            <a:r>
              <a:rPr lang="de-CH" sz="1400" dirty="0" smtClean="0">
                <a:latin typeface="+mn-lt"/>
              </a:rPr>
              <a:t>SIPORT 2</a:t>
            </a:r>
            <a:endParaRPr lang="en-GB" sz="1400" dirty="0">
              <a:latin typeface="+mn-lt"/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6128207" y="1213868"/>
            <a:ext cx="2898781" cy="1446913"/>
            <a:chOff x="6128207" y="1213868"/>
            <a:chExt cx="2898781" cy="1446913"/>
          </a:xfrm>
        </p:grpSpPr>
        <p:grpSp>
          <p:nvGrpSpPr>
            <p:cNvPr id="70" name="Gruppieren 69"/>
            <p:cNvGrpSpPr>
              <a:grpSpLocks noChangeAspect="1"/>
            </p:cNvGrpSpPr>
            <p:nvPr/>
          </p:nvGrpSpPr>
          <p:grpSpPr>
            <a:xfrm>
              <a:off x="6128207" y="1213868"/>
              <a:ext cx="1303007" cy="1446913"/>
              <a:chOff x="7020272" y="2126103"/>
              <a:chExt cx="1734779" cy="1926370"/>
            </a:xfrm>
          </p:grpSpPr>
          <p:pic>
            <p:nvPicPr>
              <p:cNvPr id="72" name="Picture 8" descr="Vorschau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4" t="7776" r="14731" b="22984"/>
              <a:stretch/>
            </p:blipFill>
            <p:spPr bwMode="auto">
              <a:xfrm>
                <a:off x="7020272" y="2126103"/>
                <a:ext cx="1734779" cy="1850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Rechteck 72"/>
              <p:cNvSpPr/>
              <p:nvPr/>
            </p:nvSpPr>
            <p:spPr>
              <a:xfrm>
                <a:off x="7524328" y="3573016"/>
                <a:ext cx="1080120" cy="479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Textfeld 70"/>
            <p:cNvSpPr txBox="1"/>
            <p:nvPr/>
          </p:nvSpPr>
          <p:spPr>
            <a:xfrm>
              <a:off x="7260475" y="1462057"/>
              <a:ext cx="1766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Handheld </a:t>
              </a:r>
              <a:r>
                <a:rPr lang="de-CH" sz="1400" dirty="0" err="1" smtClean="0">
                  <a:latin typeface="+mn-lt"/>
                </a:rPr>
                <a:t>control</a:t>
              </a:r>
              <a:r>
                <a:rPr lang="de-CH" sz="1400" dirty="0" smtClean="0">
                  <a:latin typeface="+mn-lt"/>
                </a:rPr>
                <a:t> </a:t>
              </a:r>
              <a:r>
                <a:rPr lang="de-CH" sz="1400" dirty="0" err="1" smtClean="0">
                  <a:latin typeface="+mn-lt"/>
                </a:rPr>
                <a:t>unit</a:t>
              </a:r>
              <a:r>
                <a:rPr lang="de-CH" sz="1400" dirty="0" smtClean="0">
                  <a:latin typeface="+mn-lt"/>
                </a:rPr>
                <a:t>  SICON-C</a:t>
              </a:r>
              <a:endParaRPr lang="en-GB" sz="1400" dirty="0">
                <a:latin typeface="+mn-lt"/>
              </a:endParaRPr>
            </a:p>
          </p:txBody>
        </p:sp>
      </p:grpSp>
      <p:sp>
        <p:nvSpPr>
          <p:cNvPr id="74" name="Textfeld 73"/>
          <p:cNvSpPr txBox="1"/>
          <p:nvPr/>
        </p:nvSpPr>
        <p:spPr>
          <a:xfrm>
            <a:off x="6886845" y="4472412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5177883" y="5012890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cxnSp>
        <p:nvCxnSpPr>
          <p:cNvPr id="76" name="Gewinkelte Verbindung 75"/>
          <p:cNvCxnSpPr>
            <a:stCxn id="100" idx="0"/>
          </p:cNvCxnSpPr>
          <p:nvPr/>
        </p:nvCxnSpPr>
        <p:spPr>
          <a:xfrm rot="5400000" flipH="1" flipV="1">
            <a:off x="6134924" y="4126239"/>
            <a:ext cx="970710" cy="584346"/>
          </a:xfrm>
          <a:prstGeom prst="bentConnector3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winkelte Verbindung 76"/>
          <p:cNvCxnSpPr/>
          <p:nvPr/>
        </p:nvCxnSpPr>
        <p:spPr>
          <a:xfrm rot="16200000" flipV="1">
            <a:off x="7101631" y="3653512"/>
            <a:ext cx="512026" cy="872159"/>
          </a:xfrm>
          <a:prstGeom prst="bentConnector2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>
            <a:off x="1440778" y="2026769"/>
            <a:ext cx="826966" cy="967850"/>
          </a:xfrm>
          <a:prstGeom prst="straightConnector1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pieren 78"/>
          <p:cNvGrpSpPr/>
          <p:nvPr/>
        </p:nvGrpSpPr>
        <p:grpSpPr>
          <a:xfrm>
            <a:off x="4148863" y="1269572"/>
            <a:ext cx="1497159" cy="1476248"/>
            <a:chOff x="4148863" y="1269572"/>
            <a:chExt cx="1497159" cy="1476248"/>
          </a:xfrm>
        </p:grpSpPr>
        <p:pic>
          <p:nvPicPr>
            <p:cNvPr id="80" name="Grafik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336" y="1269572"/>
              <a:ext cx="1330215" cy="99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feld 80"/>
            <p:cNvSpPr txBox="1"/>
            <p:nvPr/>
          </p:nvSpPr>
          <p:spPr>
            <a:xfrm>
              <a:off x="4148863" y="2222600"/>
              <a:ext cx="1497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Connection 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box V1</a:t>
              </a:r>
              <a:endParaRPr lang="en-GB" sz="1400" dirty="0">
                <a:latin typeface="+mn-lt"/>
              </a:endParaRPr>
            </a:p>
          </p:txBody>
        </p:sp>
      </p:grpSp>
      <p:cxnSp>
        <p:nvCxnSpPr>
          <p:cNvPr id="82" name="Gewinkelte Verbindung 81"/>
          <p:cNvCxnSpPr/>
          <p:nvPr/>
        </p:nvCxnSpPr>
        <p:spPr>
          <a:xfrm flipV="1">
            <a:off x="5232951" y="3918812"/>
            <a:ext cx="1546761" cy="426793"/>
          </a:xfrm>
          <a:prstGeom prst="bentConnector3">
            <a:avLst>
              <a:gd name="adj1" fmla="val 62794"/>
            </a:avLst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flipH="1">
            <a:off x="5481204" y="1628800"/>
            <a:ext cx="185058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 flipH="1">
            <a:off x="5566901" y="1628800"/>
            <a:ext cx="82410" cy="201622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winkelte Verbindung 84"/>
          <p:cNvCxnSpPr/>
          <p:nvPr/>
        </p:nvCxnSpPr>
        <p:spPr>
          <a:xfrm rot="10800000">
            <a:off x="4788025" y="2055238"/>
            <a:ext cx="1601149" cy="543202"/>
          </a:xfrm>
          <a:prstGeom prst="bentConnector3">
            <a:avLst>
              <a:gd name="adj1" fmla="val 39489"/>
            </a:avLst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winkelte Verbindung 85"/>
          <p:cNvCxnSpPr/>
          <p:nvPr/>
        </p:nvCxnSpPr>
        <p:spPr>
          <a:xfrm>
            <a:off x="3632212" y="1429612"/>
            <a:ext cx="1011796" cy="597157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uppieren 86"/>
          <p:cNvGrpSpPr/>
          <p:nvPr/>
        </p:nvGrpSpPr>
        <p:grpSpPr>
          <a:xfrm>
            <a:off x="251520" y="1213515"/>
            <a:ext cx="1334062" cy="1535535"/>
            <a:chOff x="251520" y="1213515"/>
            <a:chExt cx="1334062" cy="1535535"/>
          </a:xfrm>
        </p:grpSpPr>
        <p:sp>
          <p:nvSpPr>
            <p:cNvPr id="88" name="Textfeld 87"/>
            <p:cNvSpPr txBox="1"/>
            <p:nvPr/>
          </p:nvSpPr>
          <p:spPr>
            <a:xfrm>
              <a:off x="251520" y="2225830"/>
              <a:ext cx="1334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WLAN 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(Optional)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8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7" y="1213515"/>
              <a:ext cx="990000" cy="99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  <p:grpSp>
        <p:nvGrpSpPr>
          <p:cNvPr id="62" name="Gruppieren 61"/>
          <p:cNvGrpSpPr/>
          <p:nvPr/>
        </p:nvGrpSpPr>
        <p:grpSpPr>
          <a:xfrm>
            <a:off x="3794615" y="4086444"/>
            <a:ext cx="1440000" cy="1056314"/>
            <a:chOff x="3837745" y="4146826"/>
            <a:chExt cx="1440000" cy="1056314"/>
          </a:xfrm>
        </p:grpSpPr>
        <p:sp>
          <p:nvSpPr>
            <p:cNvPr id="63" name="Textfeld 62"/>
            <p:cNvSpPr txBox="1"/>
            <p:nvPr/>
          </p:nvSpPr>
          <p:spPr>
            <a:xfrm>
              <a:off x="3995939" y="4679920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StromRel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64" name="Grafik 63" descr="E:\DCIM\102_PANA\P1020868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37745" y="4146826"/>
              <a:ext cx="1440000" cy="5193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5" name="Gruppieren 64"/>
          <p:cNvGrpSpPr/>
          <p:nvPr/>
        </p:nvGrpSpPr>
        <p:grpSpPr>
          <a:xfrm>
            <a:off x="5608106" y="4903767"/>
            <a:ext cx="1440000" cy="1081863"/>
            <a:chOff x="5587785" y="4740555"/>
            <a:chExt cx="1440000" cy="1081863"/>
          </a:xfrm>
        </p:grpSpPr>
        <p:sp>
          <p:nvSpPr>
            <p:cNvPr id="99" name="Textfeld 98"/>
            <p:cNvSpPr txBox="1"/>
            <p:nvPr/>
          </p:nvSpPr>
          <p:spPr>
            <a:xfrm>
              <a:off x="5666262" y="5299198"/>
              <a:ext cx="1283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Profibus DP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00" name="Grafik 99" descr="E:\DCIM\102_PANA\P1020867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87785" y="4740555"/>
              <a:ext cx="1440000" cy="5247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1" name="Gruppieren 100"/>
          <p:cNvGrpSpPr/>
          <p:nvPr/>
        </p:nvGrpSpPr>
        <p:grpSpPr>
          <a:xfrm>
            <a:off x="7311854" y="4350213"/>
            <a:ext cx="1440000" cy="1062775"/>
            <a:chOff x="7191090" y="3927539"/>
            <a:chExt cx="1440000" cy="1062775"/>
          </a:xfrm>
        </p:grpSpPr>
        <p:sp>
          <p:nvSpPr>
            <p:cNvPr id="102" name="Textfeld 101"/>
            <p:cNvSpPr txBox="1"/>
            <p:nvPr/>
          </p:nvSpPr>
          <p:spPr>
            <a:xfrm>
              <a:off x="7223565" y="4467094"/>
              <a:ext cx="1373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r>
                <a:rPr lang="de-CH" sz="1400" dirty="0" smtClean="0">
                  <a:latin typeface="+mn-lt"/>
                </a:rPr>
                <a:t/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Modbus RTU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03" name="Grafik 102" descr="E:\DCIM\102_PANA\P1020868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1090" y="3927539"/>
              <a:ext cx="1440000" cy="5193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16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de-CH" altLang="en-US" dirty="0" smtClean="0"/>
              <a:t>FireGuard «Integral» s</a:t>
            </a:r>
            <a:r>
              <a:rPr lang="en-US" altLang="en-US" dirty="0" err="1" smtClean="0"/>
              <a:t>ystem</a:t>
            </a:r>
            <a:r>
              <a:rPr lang="en-US" altLang="en-US" dirty="0" smtClean="0"/>
              <a:t> integration</a:t>
            </a:r>
            <a:endParaRPr lang="en-US" altLang="en-US" dirty="0"/>
          </a:p>
        </p:txBody>
      </p:sp>
      <p:graphicFrame>
        <p:nvGraphicFramePr>
          <p:cNvPr id="118787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7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Gruppieren 41"/>
          <p:cNvGrpSpPr/>
          <p:nvPr/>
        </p:nvGrpSpPr>
        <p:grpSpPr>
          <a:xfrm>
            <a:off x="3180753" y="1424782"/>
            <a:ext cx="2881312" cy="4650434"/>
            <a:chOff x="3180753" y="1424782"/>
            <a:chExt cx="2881312" cy="4650434"/>
          </a:xfrm>
        </p:grpSpPr>
        <p:pic>
          <p:nvPicPr>
            <p:cNvPr id="43" name="Grafik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753" y="1424782"/>
              <a:ext cx="2881312" cy="452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feld 43"/>
            <p:cNvSpPr txBox="1"/>
            <p:nvPr/>
          </p:nvSpPr>
          <p:spPr>
            <a:xfrm>
              <a:off x="3754530" y="5736662"/>
              <a:ext cx="1763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smtClean="0">
                  <a:latin typeface="+mn-lt"/>
                </a:rPr>
                <a:t>FireGuard Integral</a:t>
              </a:r>
              <a:endParaRPr lang="en-GB" sz="1600" dirty="0">
                <a:latin typeface="+mn-lt"/>
              </a:endParaRPr>
            </a:p>
          </p:txBody>
        </p:sp>
      </p:grpSp>
      <p:graphicFrame>
        <p:nvGraphicFramePr>
          <p:cNvPr id="45" name="Group 3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6" name="Gruppieren 45"/>
          <p:cNvGrpSpPr/>
          <p:nvPr/>
        </p:nvGrpSpPr>
        <p:grpSpPr>
          <a:xfrm>
            <a:off x="863250" y="3975649"/>
            <a:ext cx="1766513" cy="2022623"/>
            <a:chOff x="863250" y="3975649"/>
            <a:chExt cx="1766513" cy="2022623"/>
          </a:xfrm>
        </p:grpSpPr>
        <p:grpSp>
          <p:nvGrpSpPr>
            <p:cNvPr id="47" name="Gruppieren 46"/>
            <p:cNvGrpSpPr>
              <a:grpSpLocks noChangeAspect="1"/>
            </p:cNvGrpSpPr>
            <p:nvPr/>
          </p:nvGrpSpPr>
          <p:grpSpPr>
            <a:xfrm>
              <a:off x="1003744" y="3975649"/>
              <a:ext cx="1303007" cy="1446913"/>
              <a:chOff x="7020271" y="2126103"/>
              <a:chExt cx="1734779" cy="1926370"/>
            </a:xfrm>
          </p:grpSpPr>
          <p:pic>
            <p:nvPicPr>
              <p:cNvPr id="49" name="Picture 8" descr="Vorschau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4" t="7776" r="14731" b="22984"/>
              <a:stretch/>
            </p:blipFill>
            <p:spPr bwMode="auto">
              <a:xfrm>
                <a:off x="7020271" y="2126103"/>
                <a:ext cx="1734779" cy="1850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hteck 49"/>
              <p:cNvSpPr/>
              <p:nvPr/>
            </p:nvSpPr>
            <p:spPr>
              <a:xfrm>
                <a:off x="7524328" y="3573016"/>
                <a:ext cx="1080120" cy="479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Textfeld 47"/>
            <p:cNvSpPr txBox="1"/>
            <p:nvPr/>
          </p:nvSpPr>
          <p:spPr>
            <a:xfrm>
              <a:off x="863250" y="5475052"/>
              <a:ext cx="1766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Handheld </a:t>
              </a:r>
              <a:r>
                <a:rPr lang="de-CH" sz="1400" dirty="0" err="1" smtClean="0">
                  <a:latin typeface="+mn-lt"/>
                </a:rPr>
                <a:t>control</a:t>
              </a:r>
              <a:r>
                <a:rPr lang="de-CH" sz="1400" dirty="0" smtClean="0">
                  <a:latin typeface="+mn-lt"/>
                </a:rPr>
                <a:t> </a:t>
              </a:r>
              <a:r>
                <a:rPr lang="de-CH" sz="1400" dirty="0" err="1" smtClean="0">
                  <a:latin typeface="+mn-lt"/>
                </a:rPr>
                <a:t>unit</a:t>
              </a:r>
              <a:r>
                <a:rPr lang="de-CH" sz="1400" dirty="0" smtClean="0">
                  <a:latin typeface="+mn-lt"/>
                </a:rPr>
                <a:t> SICON-C</a:t>
              </a:r>
              <a:endParaRPr lang="en-GB" sz="1400" dirty="0">
                <a:latin typeface="+mn-lt"/>
              </a:endParaRP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6263594" y="4123524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7216793" y="4400040"/>
            <a:ext cx="54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i="1" dirty="0" err="1" smtClean="0">
                <a:latin typeface="+mn-lt"/>
              </a:rPr>
              <a:t>or</a:t>
            </a:r>
            <a:endParaRPr lang="en-GB" sz="1200" i="1" dirty="0">
              <a:latin typeface="+mn-lt"/>
            </a:endParaRPr>
          </a:p>
        </p:txBody>
      </p:sp>
      <p:cxnSp>
        <p:nvCxnSpPr>
          <p:cNvPr id="53" name="Gerade Verbindung mit Pfeil 52"/>
          <p:cNvCxnSpPr/>
          <p:nvPr/>
        </p:nvCxnSpPr>
        <p:spPr>
          <a:xfrm flipH="1">
            <a:off x="4842873" y="1564548"/>
            <a:ext cx="2106179" cy="991158"/>
          </a:xfrm>
          <a:prstGeom prst="straightConnector1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765302" y="1523757"/>
            <a:ext cx="1962411" cy="1994046"/>
            <a:chOff x="765302" y="1523757"/>
            <a:chExt cx="1962411" cy="1994046"/>
          </a:xfrm>
        </p:grpSpPr>
        <p:pic>
          <p:nvPicPr>
            <p:cNvPr id="55" name="Grafik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02" y="1523757"/>
              <a:ext cx="1962411" cy="146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feld 55"/>
            <p:cNvSpPr txBox="1"/>
            <p:nvPr/>
          </p:nvSpPr>
          <p:spPr>
            <a:xfrm>
              <a:off x="916599" y="2994583"/>
              <a:ext cx="1497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Connection 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box V2</a:t>
              </a:r>
              <a:endParaRPr lang="en-GB" sz="1400" dirty="0">
                <a:latin typeface="+mn-lt"/>
              </a:endParaRPr>
            </a:p>
          </p:txBody>
        </p:sp>
      </p:grpSp>
      <p:cxnSp>
        <p:nvCxnSpPr>
          <p:cNvPr id="57" name="Gewinkelte Verbindung 56"/>
          <p:cNvCxnSpPr/>
          <p:nvPr/>
        </p:nvCxnSpPr>
        <p:spPr>
          <a:xfrm flipV="1">
            <a:off x="1259632" y="3140968"/>
            <a:ext cx="2918355" cy="2242113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pieren 57"/>
          <p:cNvGrpSpPr/>
          <p:nvPr/>
        </p:nvGrpSpPr>
        <p:grpSpPr>
          <a:xfrm>
            <a:off x="1561448" y="2635428"/>
            <a:ext cx="1864106" cy="230644"/>
            <a:chOff x="1561448" y="2635428"/>
            <a:chExt cx="1864106" cy="230644"/>
          </a:xfrm>
        </p:grpSpPr>
        <p:cxnSp>
          <p:nvCxnSpPr>
            <p:cNvPr id="59" name="Gerade Verbindung mit Pfeil 58"/>
            <p:cNvCxnSpPr/>
            <p:nvPr/>
          </p:nvCxnSpPr>
          <p:spPr>
            <a:xfrm flipH="1">
              <a:off x="1561448" y="2635428"/>
              <a:ext cx="18505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winkelte Verbindung 59"/>
            <p:cNvCxnSpPr/>
            <p:nvPr/>
          </p:nvCxnSpPr>
          <p:spPr>
            <a:xfrm>
              <a:off x="1655247" y="2636912"/>
              <a:ext cx="1770307" cy="229160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Gerade Verbindung mit Pfeil 60"/>
          <p:cNvCxnSpPr/>
          <p:nvPr/>
        </p:nvCxnSpPr>
        <p:spPr>
          <a:xfrm flipH="1" flipV="1">
            <a:off x="4897441" y="2866072"/>
            <a:ext cx="1208710" cy="157686"/>
          </a:xfrm>
          <a:prstGeom prst="straightConnector1">
            <a:avLst/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winkelte Verbindung 61"/>
          <p:cNvCxnSpPr/>
          <p:nvPr/>
        </p:nvCxnSpPr>
        <p:spPr>
          <a:xfrm rot="10800000">
            <a:off x="4897442" y="3159907"/>
            <a:ext cx="2845981" cy="982270"/>
          </a:xfrm>
          <a:prstGeom prst="bentConnector3">
            <a:avLst>
              <a:gd name="adj1" fmla="val 65155"/>
            </a:avLst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winkelte Verbindung 62"/>
          <p:cNvCxnSpPr/>
          <p:nvPr/>
        </p:nvCxnSpPr>
        <p:spPr>
          <a:xfrm rot="10800000">
            <a:off x="4887097" y="3390179"/>
            <a:ext cx="1219054" cy="1148361"/>
          </a:xfrm>
          <a:prstGeom prst="bentConnector3">
            <a:avLst>
              <a:gd name="adj1" fmla="val 50000"/>
            </a:avLst>
          </a:prstGeom>
          <a:ln w="25400">
            <a:solidFill>
              <a:srgbClr val="1D47FE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uppieren 98"/>
          <p:cNvGrpSpPr/>
          <p:nvPr/>
        </p:nvGrpSpPr>
        <p:grpSpPr>
          <a:xfrm>
            <a:off x="6831606" y="1147671"/>
            <a:ext cx="1340794" cy="1535535"/>
            <a:chOff x="336112" y="1213515"/>
            <a:chExt cx="1340794" cy="1535535"/>
          </a:xfrm>
        </p:grpSpPr>
        <p:sp>
          <p:nvSpPr>
            <p:cNvPr id="100" name="Textfeld 99"/>
            <p:cNvSpPr txBox="1"/>
            <p:nvPr/>
          </p:nvSpPr>
          <p:spPr>
            <a:xfrm>
              <a:off x="336112" y="2225830"/>
              <a:ext cx="1340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WLAN 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(Optional)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7" y="1213515"/>
              <a:ext cx="990000" cy="99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Gruppieren 101"/>
          <p:cNvGrpSpPr/>
          <p:nvPr/>
        </p:nvGrpSpPr>
        <p:grpSpPr>
          <a:xfrm>
            <a:off x="5883742" y="2511249"/>
            <a:ext cx="1373687" cy="1547724"/>
            <a:chOff x="7084118" y="3851201"/>
            <a:chExt cx="1373687" cy="1547724"/>
          </a:xfrm>
        </p:grpSpPr>
        <p:sp>
          <p:nvSpPr>
            <p:cNvPr id="103" name="Textfeld 102"/>
            <p:cNvSpPr txBox="1"/>
            <p:nvPr/>
          </p:nvSpPr>
          <p:spPr>
            <a:xfrm>
              <a:off x="7084118" y="4875705"/>
              <a:ext cx="1373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Modbus RTU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536" y="3851201"/>
              <a:ext cx="908852" cy="99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" name="Gruppieren 104"/>
          <p:cNvGrpSpPr/>
          <p:nvPr/>
        </p:nvGrpSpPr>
        <p:grpSpPr>
          <a:xfrm>
            <a:off x="5994920" y="4484169"/>
            <a:ext cx="1152128" cy="1572419"/>
            <a:chOff x="3995939" y="3716981"/>
            <a:chExt cx="1152128" cy="1572419"/>
          </a:xfrm>
        </p:grpSpPr>
        <p:sp>
          <p:nvSpPr>
            <p:cNvPr id="106" name="Textfeld 105"/>
            <p:cNvSpPr txBox="1"/>
            <p:nvPr/>
          </p:nvSpPr>
          <p:spPr>
            <a:xfrm>
              <a:off x="3995939" y="4766180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err="1" smtClean="0">
                  <a:latin typeface="+mn-lt"/>
                </a:rPr>
                <a:t>PowerRel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704" y="3716981"/>
              <a:ext cx="928597" cy="1021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" name="Gruppieren 107"/>
          <p:cNvGrpSpPr/>
          <p:nvPr/>
        </p:nvGrpSpPr>
        <p:grpSpPr>
          <a:xfrm>
            <a:off x="7579084" y="3689449"/>
            <a:ext cx="1283046" cy="1542912"/>
            <a:chOff x="5666262" y="4279506"/>
            <a:chExt cx="1283046" cy="1542912"/>
          </a:xfrm>
        </p:grpSpPr>
        <p:sp>
          <p:nvSpPr>
            <p:cNvPr id="109" name="Textfeld 108"/>
            <p:cNvSpPr txBox="1"/>
            <p:nvPr/>
          </p:nvSpPr>
          <p:spPr>
            <a:xfrm>
              <a:off x="5666262" y="5299198"/>
              <a:ext cx="1283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 smtClean="0">
                  <a:latin typeface="+mn-lt"/>
                </a:rPr>
                <a:t>Module</a:t>
              </a:r>
              <a:br>
                <a:rPr lang="de-CH" sz="1400" dirty="0" smtClean="0">
                  <a:latin typeface="+mn-lt"/>
                </a:rPr>
              </a:br>
              <a:r>
                <a:rPr lang="de-CH" sz="1400" dirty="0" smtClean="0">
                  <a:latin typeface="+mn-lt"/>
                </a:rPr>
                <a:t>Profibus DP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347" y="4279506"/>
              <a:ext cx="90487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330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de-CH" altLang="en-US" dirty="0" smtClean="0"/>
              <a:t>FireGuard – optional WLAN </a:t>
            </a:r>
            <a:r>
              <a:rPr lang="de-CH" altLang="en-US" dirty="0" err="1" smtClean="0"/>
              <a:t>module</a:t>
            </a:r>
            <a:endParaRPr lang="en-US" altLang="en-US" dirty="0"/>
          </a:p>
        </p:txBody>
      </p:sp>
      <p:sp>
        <p:nvSpPr>
          <p:cNvPr id="4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347864" y="1179500"/>
            <a:ext cx="5256584" cy="4902460"/>
          </a:xfrm>
          <a:noFill/>
          <a:ln/>
        </p:spPr>
        <p:txBody>
          <a:bodyPr/>
          <a:lstStyle/>
          <a:p>
            <a:r>
              <a:rPr lang="en-US" altLang="en-US" dirty="0" smtClean="0"/>
              <a:t>Sensor is shown as “Access Point”</a:t>
            </a:r>
          </a:p>
          <a:p>
            <a:pPr lvl="1"/>
            <a:r>
              <a:rPr lang="en-US" altLang="en-US" dirty="0" smtClean="0"/>
              <a:t>Connection is done as with any normal access point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 eaLnBrk="1" hangingPunct="1"/>
            <a:r>
              <a:rPr lang="en-US" altLang="de-DE" dirty="0" smtClean="0"/>
              <a:t>Address</a:t>
            </a:r>
            <a:r>
              <a:rPr lang="de-CH" altLang="de-DE" dirty="0" smtClean="0"/>
              <a:t> </a:t>
            </a:r>
            <a:r>
              <a:rPr lang="de-CH" altLang="de-DE" dirty="0"/>
              <a:t>192.168.1.1</a:t>
            </a:r>
          </a:p>
          <a:p>
            <a:pPr eaLnBrk="1" hangingPunct="1"/>
            <a:r>
              <a:rPr lang="en-US" altLang="de-DE" dirty="0" smtClean="0"/>
              <a:t>Only one sensor can be connected at the same time to the access point</a:t>
            </a:r>
          </a:p>
          <a:p>
            <a:pPr eaLnBrk="1" hangingPunct="1"/>
            <a:r>
              <a:rPr lang="en-US" altLang="de-DE" dirty="0" smtClean="0"/>
              <a:t>The connection is separated after 2 minutes if there’s no data traffic</a:t>
            </a:r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64" name="Grafik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2878993"/>
            <a:ext cx="2451600" cy="320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510576" y="1205584"/>
            <a:ext cx="2453212" cy="1537612"/>
            <a:chOff x="510576" y="1205584"/>
            <a:chExt cx="2453212" cy="1537612"/>
          </a:xfrm>
        </p:grpSpPr>
        <p:pic>
          <p:nvPicPr>
            <p:cNvPr id="41" name="Grafik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04" t="4251" r="804" b="56165"/>
            <a:stretch/>
          </p:blipFill>
          <p:spPr bwMode="auto">
            <a:xfrm>
              <a:off x="510576" y="1217004"/>
              <a:ext cx="2453212" cy="152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639832" y="1205584"/>
              <a:ext cx="144016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Currently connected with:</a:t>
              </a:r>
              <a:endParaRPr lang="en-US" sz="800" b="1" dirty="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969384" y="1585504"/>
              <a:ext cx="144016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No internet connection</a:t>
              </a:r>
              <a:endParaRPr lang="en-US" sz="800" b="1" dirty="0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957456" y="1936911"/>
              <a:ext cx="144016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Internet connection</a:t>
              </a:r>
              <a:endParaRPr lang="en-US" sz="800" b="1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637168" y="2204872"/>
              <a:ext cx="16173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3">
                      <a:lumMod val="65000"/>
                    </a:schemeClr>
                  </a:solidFill>
                </a:rPr>
                <a:t>Wireless network connection</a:t>
              </a:r>
              <a:endParaRPr lang="en-US" sz="800" b="1" dirty="0">
                <a:solidFill>
                  <a:schemeClr val="accent3">
                    <a:lumMod val="65000"/>
                  </a:schemeClr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1655912" y="2475050"/>
              <a:ext cx="7920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Connected</a:t>
              </a:r>
              <a:endParaRPr lang="en-US" sz="800" b="1" dirty="0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5796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 smtClean="0"/>
              <a:t>FireGuard</a:t>
            </a:r>
            <a:r>
              <a:rPr lang="en-GB" altLang="en-US" dirty="0" smtClean="0"/>
              <a:t>: Parameterisation</a:t>
            </a:r>
            <a:endParaRPr lang="en-GB" altLang="en-US" dirty="0"/>
          </a:p>
        </p:txBody>
      </p:sp>
      <p:sp>
        <p:nvSpPr>
          <p:cNvPr id="76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493036"/>
            <a:ext cx="4176464" cy="4320480"/>
          </a:xfrm>
          <a:noFill/>
        </p:spPr>
        <p:txBody>
          <a:bodyPr/>
          <a:lstStyle/>
          <a:p>
            <a:pPr eaLnBrk="1" hangingPunct="1"/>
            <a:r>
              <a:rPr lang="en-GB" sz="1800" dirty="0"/>
              <a:t>Correct parameterization is crucial for a reliable and error-free function</a:t>
            </a:r>
          </a:p>
          <a:p>
            <a:pPr eaLnBrk="1" hangingPunct="1"/>
            <a:r>
              <a:rPr lang="en-GB" sz="1800" dirty="0"/>
              <a:t>The alarm level must be set low enough so that also small incidents are detected</a:t>
            </a:r>
            <a:endParaRPr lang="de-CH" sz="1800" dirty="0"/>
          </a:p>
          <a:p>
            <a:pPr eaLnBrk="1" hangingPunct="1"/>
            <a:r>
              <a:rPr lang="en-GB" sz="1800" dirty="0"/>
              <a:t>The alarm level must at the same time be set high enough to avoid false alarms</a:t>
            </a:r>
          </a:p>
          <a:p>
            <a:pPr lvl="1"/>
            <a:r>
              <a:rPr lang="en-GB" sz="1400" dirty="0"/>
              <a:t>Typical limits are 10-12mE/m for the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pre-alarm</a:t>
            </a:r>
            <a:r>
              <a:rPr lang="en-GB" sz="1400" dirty="0"/>
              <a:t>, 30mE/m for the main alarm</a:t>
            </a:r>
          </a:p>
          <a:p>
            <a:r>
              <a:rPr lang="en-GB" sz="1800" dirty="0"/>
              <a:t>The optimum parameters must be defined individually for each object</a:t>
            </a:r>
          </a:p>
          <a:p>
            <a:pPr lvl="1"/>
            <a:r>
              <a:rPr lang="en-GB" sz="1400" dirty="0"/>
              <a:t>Correct parameterization</a:t>
            </a:r>
            <a:r>
              <a:rPr lang="de-CH" sz="1400" dirty="0"/>
              <a:t> = </a:t>
            </a:r>
            <a:r>
              <a:rPr lang="en-GB" sz="1400" dirty="0" smtClean="0"/>
              <a:t>0 </a:t>
            </a:r>
            <a:r>
              <a:rPr lang="en-GB" sz="1400" dirty="0"/>
              <a:t>false alarms! (experiences Gotthard tunnel)</a:t>
            </a:r>
          </a:p>
        </p:txBody>
      </p:sp>
      <p:grpSp>
        <p:nvGrpSpPr>
          <p:cNvPr id="77" name="Gruppieren 76"/>
          <p:cNvGrpSpPr/>
          <p:nvPr/>
        </p:nvGrpSpPr>
        <p:grpSpPr>
          <a:xfrm>
            <a:off x="539552" y="1239448"/>
            <a:ext cx="3889375" cy="2711450"/>
            <a:chOff x="538535" y="3501008"/>
            <a:chExt cx="3889375" cy="2711450"/>
          </a:xfrm>
        </p:grpSpPr>
        <p:graphicFrame>
          <p:nvGraphicFramePr>
            <p:cNvPr id="7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3913049"/>
                </p:ext>
              </p:extLst>
            </p:nvPr>
          </p:nvGraphicFramePr>
          <p:xfrm>
            <a:off x="538535" y="3501008"/>
            <a:ext cx="3889375" cy="271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062" name="Arbeitsblatt" r:id="rId3" imgW="10267950" imgH="7153453" progId="Excel.Sheet.8">
                    <p:embed/>
                  </p:oleObj>
                </mc:Choice>
                <mc:Fallback>
                  <p:oleObj name="Arbeitsblatt" r:id="rId3" imgW="10267950" imgH="7153453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535" y="3501008"/>
                          <a:ext cx="3889375" cy="271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Line 15"/>
            <p:cNvSpPr>
              <a:spLocks noChangeShapeType="1"/>
            </p:cNvSpPr>
            <p:nvPr/>
          </p:nvSpPr>
          <p:spPr bwMode="auto">
            <a:xfrm>
              <a:off x="756022" y="5733033"/>
              <a:ext cx="35988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82" name="Gruppieren 81"/>
          <p:cNvGrpSpPr>
            <a:grpSpLocks noChangeAspect="1"/>
          </p:cNvGrpSpPr>
          <p:nvPr/>
        </p:nvGrpSpPr>
        <p:grpSpPr>
          <a:xfrm>
            <a:off x="728838" y="4077072"/>
            <a:ext cx="3655263" cy="1872208"/>
            <a:chOff x="539552" y="3284984"/>
            <a:chExt cx="8064176" cy="2880000"/>
          </a:xfrm>
        </p:grpSpPr>
        <p:pic>
          <p:nvPicPr>
            <p:cNvPr id="83" name="Immagine 5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3728" y="3284984"/>
              <a:ext cx="648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Immagine 6"/>
            <p:cNvPicPr/>
            <p:nvPr/>
          </p:nvPicPr>
          <p:blipFill>
            <a:blip r:embed="rId6" cstate="print"/>
            <a:srcRect r="8905"/>
            <a:stretch>
              <a:fillRect/>
            </a:stretch>
          </p:blipFill>
          <p:spPr bwMode="auto">
            <a:xfrm>
              <a:off x="539552" y="3284984"/>
              <a:ext cx="3319122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a reliable handling of an incident</a:t>
            </a:r>
            <a:r>
              <a:rPr lang="de-CH" dirty="0"/>
              <a:t>* </a:t>
            </a:r>
            <a:endParaRPr lang="de-CH" alt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323528" y="5831142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* Smoke development from a passenger coach in the </a:t>
            </a:r>
            <a:r>
              <a:rPr lang="de-CH" sz="1600" dirty="0">
                <a:latin typeface="+mn-lt"/>
              </a:rPr>
              <a:t>Gotthard </a:t>
            </a:r>
            <a:r>
              <a:rPr lang="en-GB" sz="1600" dirty="0">
                <a:latin typeface="+mn-lt"/>
              </a:rPr>
              <a:t>tunnel</a:t>
            </a:r>
            <a:r>
              <a:rPr lang="de-CH" sz="1600" dirty="0">
                <a:latin typeface="+mn-lt"/>
              </a:rPr>
              <a:t>,  </a:t>
            </a:r>
            <a:r>
              <a:rPr lang="en-GB" sz="1600" dirty="0">
                <a:latin typeface="+mn-lt"/>
              </a:rPr>
              <a:t>November 8, 2013</a:t>
            </a:r>
          </a:p>
        </p:txBody>
      </p:sp>
      <p:sp>
        <p:nvSpPr>
          <p:cNvPr id="24" name="Freihandform 23"/>
          <p:cNvSpPr/>
          <p:nvPr/>
        </p:nvSpPr>
        <p:spPr>
          <a:xfrm>
            <a:off x="4176584" y="3786775"/>
            <a:ext cx="1168596" cy="1369834"/>
          </a:xfrm>
          <a:custGeom>
            <a:avLst/>
            <a:gdLst>
              <a:gd name="connsiteX0" fmla="*/ 0 w 1168596"/>
              <a:gd name="connsiteY0" fmla="*/ 0 h 1369834"/>
              <a:gd name="connsiteX1" fmla="*/ 7061 w 1168596"/>
              <a:gd name="connsiteY1" fmla="*/ 1369834 h 1369834"/>
              <a:gd name="connsiteX2" fmla="*/ 1168596 w 1168596"/>
              <a:gd name="connsiteY2" fmla="*/ 388355 h 1369834"/>
              <a:gd name="connsiteX3" fmla="*/ 1168596 w 1168596"/>
              <a:gd name="connsiteY3" fmla="*/ 10591 h 1369834"/>
              <a:gd name="connsiteX4" fmla="*/ 0 w 1168596"/>
              <a:gd name="connsiteY4" fmla="*/ 0 h 13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596" h="1369834">
                <a:moveTo>
                  <a:pt x="0" y="0"/>
                </a:moveTo>
                <a:cubicBezTo>
                  <a:pt x="2354" y="456611"/>
                  <a:pt x="4707" y="913223"/>
                  <a:pt x="7061" y="1369834"/>
                </a:cubicBezTo>
                <a:lnTo>
                  <a:pt x="1168596" y="388355"/>
                </a:lnTo>
                <a:lnTo>
                  <a:pt x="1168596" y="10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04564" y="-2293190"/>
            <a:ext cx="1328685" cy="81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8576" y="2332153"/>
            <a:ext cx="2790172" cy="394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15289" y="2661489"/>
            <a:ext cx="2790172" cy="33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Gerade Verbindung mit Pfeil 27"/>
          <p:cNvCxnSpPr/>
          <p:nvPr/>
        </p:nvCxnSpPr>
        <p:spPr>
          <a:xfrm>
            <a:off x="611560" y="2671790"/>
            <a:ext cx="8051823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3993655" y="2487124"/>
            <a:ext cx="1580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7 ½ minutes</a:t>
            </a:r>
            <a:endParaRPr lang="en-GB" dirty="0"/>
          </a:p>
        </p:txBody>
      </p:sp>
      <p:sp>
        <p:nvSpPr>
          <p:cNvPr id="30" name="Textfeld 29"/>
          <p:cNvSpPr txBox="1"/>
          <p:nvPr/>
        </p:nvSpPr>
        <p:spPr>
          <a:xfrm>
            <a:off x="3966391" y="3389915"/>
            <a:ext cx="155593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Smoke affected area</a:t>
            </a:r>
            <a:endParaRPr lang="en-GB" sz="1200" dirty="0">
              <a:latin typeface="+mn-lt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931469" y="5140138"/>
            <a:ext cx="66568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1’000 m</a:t>
            </a:r>
            <a:endParaRPr lang="en-GB" sz="1000" dirty="0"/>
          </a:p>
        </p:txBody>
      </p:sp>
      <p:sp>
        <p:nvSpPr>
          <p:cNvPr id="32" name="Textfeld 31"/>
          <p:cNvSpPr txBox="1"/>
          <p:nvPr/>
        </p:nvSpPr>
        <p:spPr>
          <a:xfrm>
            <a:off x="5024095" y="4252712"/>
            <a:ext cx="53911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3</a:t>
            </a:r>
            <a:r>
              <a:rPr lang="en-GB" sz="1000" dirty="0" smtClean="0"/>
              <a:t>00 m</a:t>
            </a:r>
            <a:endParaRPr lang="en-GB" sz="1000" dirty="0"/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4238065" y="3808382"/>
            <a:ext cx="0" cy="1323306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273037" y="3817436"/>
            <a:ext cx="3925" cy="378148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700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 smtClean="0"/>
              <a:t>FireGuard</a:t>
            </a:r>
            <a:r>
              <a:rPr lang="en-GB" altLang="en-US" dirty="0" smtClean="0"/>
              <a:t>: Service &amp; maintenance</a:t>
            </a:r>
            <a:endParaRPr lang="en-GB" alt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3419872" y="1124744"/>
            <a:ext cx="5226285" cy="50405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The only maintenance effort includes a cleaning of </a:t>
            </a:r>
            <a:r>
              <a:rPr lang="en-GB" dirty="0" smtClean="0"/>
              <a:t>the </a:t>
            </a:r>
            <a:r>
              <a:rPr lang="en-GB" dirty="0"/>
              <a:t>measuring chamber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The sensor has a built-in monitoring which informs about the soiling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According to the operator of the Gotthard tunnel, cleaning once every five years is sufficient (the decision is made based on the soiling indication) </a:t>
            </a:r>
            <a:endParaRPr lang="en-GB" dirty="0" smtClean="0"/>
          </a:p>
          <a:p>
            <a:pPr lvl="1">
              <a:lnSpc>
                <a:spcPct val="90000"/>
              </a:lnSpc>
            </a:pPr>
            <a:r>
              <a:rPr lang="de-CH" dirty="0" smtClean="0"/>
              <a:t>Tool </a:t>
            </a:r>
            <a:r>
              <a:rPr lang="en-US" dirty="0" smtClean="0"/>
              <a:t>less version optionally available</a:t>
            </a:r>
          </a:p>
          <a:p>
            <a:pPr lvl="1">
              <a:lnSpc>
                <a:spcPct val="90000"/>
              </a:lnSpc>
            </a:pPr>
            <a:endParaRPr lang="de-CH" dirty="0"/>
          </a:p>
          <a:p>
            <a:pPr>
              <a:lnSpc>
                <a:spcPct val="90000"/>
              </a:lnSpc>
            </a:pPr>
            <a:r>
              <a:rPr lang="en-GB" dirty="0"/>
              <a:t>After cleaning an automated calibration, using a control unit, is performed</a:t>
            </a:r>
          </a:p>
          <a:p>
            <a:pPr>
              <a:lnSpc>
                <a:spcPct val="90000"/>
              </a:lnSpc>
            </a:pPr>
            <a:r>
              <a:rPr lang="en-GB" dirty="0"/>
              <a:t>Time required per sensor: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About 20-25 minutes if cleaned on the spot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About 15 minutes if the measuring chamber is exchanged and cleaned at a later time</a:t>
            </a:r>
          </a:p>
          <a:p>
            <a:endParaRPr lang="en-GB" sz="1800" dirty="0"/>
          </a:p>
        </p:txBody>
      </p:sp>
      <p:pic>
        <p:nvPicPr>
          <p:cNvPr id="8" name="Picture 5" descr="Wartung FireGu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9" y="1268760"/>
            <a:ext cx="177982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ontrolleinheit einführen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7" y="4653136"/>
            <a:ext cx="1208089" cy="141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Vorsch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10" y="4511609"/>
            <a:ext cx="1245962" cy="15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15957"/>
          <a:stretch/>
        </p:blipFill>
        <p:spPr bwMode="auto">
          <a:xfrm>
            <a:off x="1302388" y="3212976"/>
            <a:ext cx="1460753" cy="121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0295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FireGuard</a:t>
            </a:r>
            <a:r>
              <a:rPr lang="en-US" altLang="en-US" dirty="0" smtClean="0"/>
              <a:t>: Service &amp; maintenance</a:t>
            </a:r>
            <a:endParaRPr lang="en-US" altLang="en-US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half" idx="2"/>
          </p:nvPr>
        </p:nvSpPr>
        <p:spPr>
          <a:xfrm>
            <a:off x="755576" y="1147930"/>
            <a:ext cx="7560840" cy="674659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 err="1"/>
              <a:t>FireGuard</a:t>
            </a:r>
            <a:r>
              <a:rPr lang="en-GB" sz="1800" dirty="0"/>
              <a:t> from the Gotthard tunnel, installed since September 2007 </a:t>
            </a:r>
            <a:r>
              <a:rPr lang="en-GB" sz="1600" dirty="0"/>
              <a:t>(Pictures taken on April 30, 2014)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29" y="4089232"/>
            <a:ext cx="2668800" cy="200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88" y="1894149"/>
            <a:ext cx="2666805" cy="200010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88" y="4094361"/>
            <a:ext cx="2666805" cy="20001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30" y="1894149"/>
            <a:ext cx="2666805" cy="200010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9832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3438" y="1628775"/>
            <a:ext cx="3884612" cy="1470025"/>
          </a:xfrm>
        </p:spPr>
        <p:txBody>
          <a:bodyPr/>
          <a:lstStyle/>
          <a:p>
            <a:pPr eaLnBrk="1" hangingPunct="1"/>
            <a:r>
              <a:rPr lang="en-GB" dirty="0"/>
              <a:t>Thank you for your attention</a:t>
            </a:r>
            <a:endParaRPr lang="de-CH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493713" y="296863"/>
            <a:ext cx="3889375" cy="5829300"/>
            <a:chOff x="493713" y="296863"/>
            <a:chExt cx="3889375" cy="5829300"/>
          </a:xfrm>
        </p:grpSpPr>
        <p:pic>
          <p:nvPicPr>
            <p:cNvPr id="8" name="Picture 4" descr="\\Sigrist\dateiablage\Management\Strategische Führung\GF Management\GF Tunnel\8 Marketing\Bilder\FireGuard with smoking car in tunnel_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3" y="296863"/>
              <a:ext cx="3889375" cy="58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584200" y="2166938"/>
              <a:ext cx="3744913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275380"/>
                </a:buClr>
                <a:buFont typeface="Frutiger LT Com 45 Light" pitchFamily="34" charset="0"/>
                <a:buNone/>
              </a:pPr>
              <a:r>
                <a:rPr lang="en-GB" b="1" dirty="0" err="1">
                  <a:solidFill>
                    <a:srgbClr val="FFFF00"/>
                  </a:solidFill>
                  <a:latin typeface="Frutiger LT Com 45 Light" pitchFamily="34" charset="0"/>
                </a:rPr>
                <a:t>FireGuard</a:t>
              </a:r>
              <a:r>
                <a:rPr lang="en-GB" b="1" dirty="0">
                  <a:solidFill>
                    <a:srgbClr val="FFFF00"/>
                  </a:solidFill>
                  <a:latin typeface="Frutiger LT Com 45 Light" pitchFamily="34" charset="0"/>
                </a:rPr>
                <a:t>, the most genius </a:t>
              </a:r>
              <a:r>
                <a:rPr lang="en-GB" b="1" dirty="0" smtClean="0">
                  <a:solidFill>
                    <a:srgbClr val="FFFF00"/>
                  </a:solidFill>
                  <a:latin typeface="Frutiger LT Com 45 Light" pitchFamily="34" charset="0"/>
                </a:rPr>
                <a:t/>
              </a:r>
              <a:br>
                <a:rPr lang="en-GB" b="1" dirty="0" smtClean="0">
                  <a:solidFill>
                    <a:srgbClr val="FFFF00"/>
                  </a:solidFill>
                  <a:latin typeface="Frutiger LT Com 45 Light" pitchFamily="34" charset="0"/>
                </a:rPr>
              </a:br>
              <a:r>
                <a:rPr lang="en-GB" b="1" dirty="0" smtClean="0">
                  <a:solidFill>
                    <a:srgbClr val="FFFF00"/>
                  </a:solidFill>
                  <a:latin typeface="Frutiger LT Com 45 Light" pitchFamily="34" charset="0"/>
                </a:rPr>
                <a:t>fire </a:t>
              </a:r>
              <a:r>
                <a:rPr lang="en-GB" b="1" dirty="0">
                  <a:solidFill>
                    <a:srgbClr val="FFFF00"/>
                  </a:solidFill>
                  <a:latin typeface="Frutiger LT Com 45 Light" pitchFamily="34" charset="0"/>
                </a:rPr>
                <a:t>detector: </a:t>
              </a:r>
              <a:endParaRPr lang="en-GB" b="1" dirty="0" smtClean="0">
                <a:solidFill>
                  <a:srgbClr val="FFFF00"/>
                </a:solidFill>
                <a:latin typeface="Frutiger LT Com 45 Light" pitchFamily="34" charset="0"/>
              </a:endParaRPr>
            </a:p>
            <a:p>
              <a:pPr algn="ctr" eaLnBrk="1" hangingPunct="1">
                <a:spcBef>
                  <a:spcPct val="20000"/>
                </a:spcBef>
                <a:buClr>
                  <a:srgbClr val="275380"/>
                </a:buClr>
                <a:buFont typeface="Frutiger LT Com 45 Light" pitchFamily="34" charset="0"/>
                <a:buNone/>
              </a:pPr>
              <a:r>
                <a:rPr lang="en-GB" b="1" dirty="0" smtClean="0">
                  <a:solidFill>
                    <a:srgbClr val="FFFF00"/>
                  </a:solidFill>
                  <a:latin typeface="Frutiger LT Com 45 Light" pitchFamily="34" charset="0"/>
                </a:rPr>
                <a:t>simple </a:t>
              </a:r>
              <a:r>
                <a:rPr lang="en-GB" b="1" dirty="0">
                  <a:solidFill>
                    <a:srgbClr val="FFFF00"/>
                  </a:solidFill>
                  <a:latin typeface="Frutiger LT Com 45 Light" pitchFamily="34" charset="0"/>
                </a:rPr>
                <a:t>– safe - reliable </a:t>
              </a: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en-US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SIGRIST history in tunnels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192878" y="1436567"/>
            <a:ext cx="4464496" cy="4349328"/>
          </a:xfrm>
        </p:spPr>
        <p:txBody>
          <a:bodyPr/>
          <a:lstStyle/>
          <a:p>
            <a:pPr lvl="0"/>
            <a:r>
              <a:rPr lang="en-US" sz="1800" smtClean="0">
                <a:solidFill>
                  <a:srgbClr val="000000"/>
                </a:solidFill>
              </a:rPr>
              <a:t>1968: Entry into the tunnel market with the first visibility monitor of the “UP s</a:t>
            </a:r>
            <a:r>
              <a:rPr lang="en-GB" sz="1800" err="1" smtClean="0">
                <a:solidFill>
                  <a:srgbClr val="000000"/>
                </a:solidFill>
              </a:rPr>
              <a:t>eries</a:t>
            </a:r>
            <a:r>
              <a:rPr lang="en-US" sz="1800" smtClean="0">
                <a:solidFill>
                  <a:srgbClr val="000000"/>
                </a:solidFill>
              </a:rPr>
              <a:t>”</a:t>
            </a:r>
            <a:br>
              <a:rPr lang="en-US" sz="1800" smtClean="0">
                <a:solidFill>
                  <a:srgbClr val="000000"/>
                </a:solidFill>
              </a:rPr>
            </a:br>
            <a:endParaRPr lang="de-CH" sz="1800" smtClean="0">
              <a:solidFill>
                <a:srgbClr val="000000"/>
              </a:solidFill>
            </a:endParaRPr>
          </a:p>
          <a:p>
            <a:pPr lvl="0"/>
            <a:r>
              <a:rPr lang="en-US" sz="1800" smtClean="0">
                <a:solidFill>
                  <a:srgbClr val="000000"/>
                </a:solidFill>
              </a:rPr>
              <a:t>2007: Market introduction of the fire/smoke detector </a:t>
            </a:r>
            <a:r>
              <a:rPr lang="de-CH" sz="1800" smtClean="0">
                <a:solidFill>
                  <a:srgbClr val="000000"/>
                </a:solidFill>
              </a:rPr>
              <a:t>“FireGuard</a:t>
            </a:r>
            <a:r>
              <a:rPr lang="en-US" sz="1800" smtClean="0">
                <a:solidFill>
                  <a:srgbClr val="000000"/>
                </a:solidFill>
              </a:rPr>
              <a:t>”</a:t>
            </a:r>
            <a:endParaRPr lang="de-CH" sz="1800">
              <a:solidFill>
                <a:srgbClr val="000000"/>
              </a:solidFill>
            </a:endParaRPr>
          </a:p>
          <a:p>
            <a:pPr lvl="0"/>
            <a:r>
              <a:rPr lang="en-US" sz="1800" smtClean="0">
                <a:solidFill>
                  <a:srgbClr val="000000"/>
                </a:solidFill>
              </a:rPr>
              <a:t>2016: </a:t>
            </a:r>
            <a:r>
              <a:rPr lang="de-CH" sz="1800" smtClean="0">
                <a:solidFill>
                  <a:srgbClr val="000000"/>
                </a:solidFill>
              </a:rPr>
              <a:t>Market </a:t>
            </a:r>
            <a:r>
              <a:rPr lang="en-GB" sz="1800" smtClean="0">
                <a:solidFill>
                  <a:srgbClr val="000000"/>
                </a:solidFill>
              </a:rPr>
              <a:t>introduction of the fire/smoke detector</a:t>
            </a:r>
            <a:r>
              <a:rPr lang="de-CH" sz="1800" smtClean="0">
                <a:solidFill>
                  <a:srgbClr val="000000"/>
                </a:solidFill>
              </a:rPr>
              <a:t> </a:t>
            </a:r>
            <a:r>
              <a:rPr lang="en-US" sz="1800" smtClean="0">
                <a:solidFill>
                  <a:srgbClr val="000000"/>
                </a:solidFill>
              </a:rPr>
              <a:t>“FireGuard2”</a:t>
            </a:r>
            <a:endParaRPr lang="de-CH" sz="1800" smtClean="0">
              <a:solidFill>
                <a:srgbClr val="000000"/>
              </a:solidFill>
            </a:endParaRPr>
          </a:p>
        </p:txBody>
      </p:sp>
      <p:pic>
        <p:nvPicPr>
          <p:cNvPr id="7" name="Picture 6" descr="UP Gerät 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6744" r="7843" b="8004"/>
          <a:stretch/>
        </p:blipFill>
        <p:spPr bwMode="auto">
          <a:xfrm>
            <a:off x="513521" y="1269795"/>
            <a:ext cx="1842558" cy="20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6226"/>
          <a:stretch/>
        </p:blipFill>
        <p:spPr>
          <a:xfrm>
            <a:off x="2250866" y="3454504"/>
            <a:ext cx="1822207" cy="2464554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8764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SIGRIST success in tunnels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1369321"/>
            <a:ext cx="8261838" cy="4723975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Convincing concept of the </a:t>
            </a:r>
            <a:r>
              <a:rPr lang="en-GB" dirty="0" err="1" smtClean="0">
                <a:solidFill>
                  <a:srgbClr val="000000"/>
                </a:solidFill>
              </a:rPr>
              <a:t>FireGuard</a:t>
            </a:r>
            <a:r>
              <a:rPr lang="en-GB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After a successful field test, the Gotthard tunnel was immediately equipped with the first series of 210 sensors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In 2009 SIGRIST won the 3</a:t>
            </a:r>
            <a:r>
              <a:rPr lang="en-GB" baseline="30000" dirty="0" smtClean="0">
                <a:solidFill>
                  <a:srgbClr val="000000"/>
                </a:solidFill>
              </a:rPr>
              <a:t>rd</a:t>
            </a:r>
            <a:r>
              <a:rPr lang="en-GB" dirty="0" smtClean="0">
                <a:solidFill>
                  <a:srgbClr val="000000"/>
                </a:solidFill>
              </a:rPr>
              <a:t> price in the innovation contest of central Switzerland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In Switzerland, almost all new and upgraded tunnels are equipped with </a:t>
            </a:r>
            <a:r>
              <a:rPr lang="en-GB" dirty="0" err="1" smtClean="0">
                <a:solidFill>
                  <a:srgbClr val="000000"/>
                </a:solidFill>
              </a:rPr>
              <a:t>FireGuard</a:t>
            </a:r>
            <a:r>
              <a:rPr lang="en-GB" dirty="0" smtClean="0">
                <a:solidFill>
                  <a:srgbClr val="000000"/>
                </a:solidFill>
              </a:rPr>
              <a:t> sensors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In 2015 SIGRIST received an order to install </a:t>
            </a:r>
            <a:r>
              <a:rPr lang="en-GB" dirty="0" err="1" smtClean="0">
                <a:solidFill>
                  <a:srgbClr val="000000"/>
                </a:solidFill>
              </a:rPr>
              <a:t>FireGuard</a:t>
            </a:r>
            <a:r>
              <a:rPr lang="en-GB" dirty="0" smtClean="0">
                <a:solidFill>
                  <a:srgbClr val="000000"/>
                </a:solidFill>
              </a:rPr>
              <a:t> sensors in the multi-functional stations of the new NEAT (Gotthard) railway tunnel</a:t>
            </a:r>
            <a:br>
              <a:rPr lang="en-GB" dirty="0" smtClean="0">
                <a:solidFill>
                  <a:srgbClr val="000000"/>
                </a:solidFill>
              </a:rPr>
            </a:b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Until today, more than 2’500 </a:t>
            </a:r>
            <a:r>
              <a:rPr lang="en-GB" dirty="0" err="1" smtClean="0">
                <a:solidFill>
                  <a:srgbClr val="000000"/>
                </a:solidFill>
              </a:rPr>
              <a:t>FireGuard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sensors have been installed </a:t>
            </a:r>
            <a:endParaRPr lang="en-GB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18600"/>
            <a:ext cx="2554867" cy="170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4105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Basics for early fire/smoke detection</a:t>
            </a:r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10273" y="1196752"/>
            <a:ext cx="8280920" cy="2362386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Most fire incidents in tunnels start with smoke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The main reasons are: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/>
              <a:t>Overheated turbo charger (mainly in HGV!)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/>
              <a:t>Blocked brakes, axles, tyres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/>
              <a:t>Fault / short-cut in the electronics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In many cases there’s no fire at all, only smoke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/>
              <a:t>Example incident Gotthard tunnel, 14.1.14: blocked axle on a semi-trailer truck</a:t>
            </a:r>
            <a:br>
              <a:rPr lang="en-GB" sz="1600" dirty="0" smtClean="0"/>
            </a:br>
            <a:endParaRPr lang="en-GB" sz="1600" dirty="0" smtClean="0"/>
          </a:p>
        </p:txBody>
      </p:sp>
      <p:grpSp>
        <p:nvGrpSpPr>
          <p:cNvPr id="33" name="Gruppieren 32"/>
          <p:cNvGrpSpPr/>
          <p:nvPr/>
        </p:nvGrpSpPr>
        <p:grpSpPr>
          <a:xfrm>
            <a:off x="4558071" y="3775162"/>
            <a:ext cx="2078588" cy="2099177"/>
            <a:chOff x="4513763" y="1270693"/>
            <a:chExt cx="2078588" cy="2099177"/>
          </a:xfrm>
        </p:grpSpPr>
        <p:pic>
          <p:nvPicPr>
            <p:cNvPr id="34" name="Picture 3" descr="L:\6163.2 SNS-BMA\2 - Documenti di lavoro\BMA-Auswertung Vorfälle\2008-04-16 Pneudefekt\Videosequenzen\Reifenpanne\Bild 23.1 07-10-38.bmp"/>
            <p:cNvPicPr>
              <a:picLocks noChangeAspect="1" noChangeArrowheads="1"/>
            </p:cNvPicPr>
            <p:nvPr/>
          </p:nvPicPr>
          <p:blipFill>
            <a:blip r:embed="rId2"/>
            <a:srcRect l="1074" t="1312" b="1312"/>
            <a:stretch>
              <a:fillRect/>
            </a:stretch>
          </p:blipFill>
          <p:spPr bwMode="auto">
            <a:xfrm>
              <a:off x="4513763" y="1270693"/>
              <a:ext cx="2078588" cy="1674000"/>
            </a:xfrm>
            <a:prstGeom prst="rect">
              <a:avLst/>
            </a:prstGeom>
            <a:noFill/>
          </p:spPr>
        </p:pic>
        <p:sp>
          <p:nvSpPr>
            <p:cNvPr id="35" name="Textfeld 34"/>
            <p:cNvSpPr txBox="1"/>
            <p:nvPr/>
          </p:nvSpPr>
          <p:spPr>
            <a:xfrm>
              <a:off x="4809403" y="3000538"/>
              <a:ext cx="1578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Defective tire</a:t>
              </a:r>
              <a:endParaRPr lang="en-GB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425592" y="3771894"/>
            <a:ext cx="2076912" cy="2098859"/>
            <a:chOff x="389910" y="1267425"/>
            <a:chExt cx="2076912" cy="2098859"/>
          </a:xfrm>
        </p:grpSpPr>
        <p:pic>
          <p:nvPicPr>
            <p:cNvPr id="37" name="Picture 3" descr="L:\Tunnelsymposium 2008\LV 42_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10" y="1267425"/>
              <a:ext cx="2076912" cy="1673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feld 37"/>
            <p:cNvSpPr txBox="1"/>
            <p:nvPr/>
          </p:nvSpPr>
          <p:spPr>
            <a:xfrm>
              <a:off x="630821" y="2996952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Turbo damage</a:t>
              </a:r>
              <a:endParaRPr lang="en-GB" dirty="0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528382" y="3771894"/>
            <a:ext cx="1999359" cy="2102445"/>
            <a:chOff x="2484074" y="1267425"/>
            <a:chExt cx="1999359" cy="2102445"/>
          </a:xfrm>
        </p:grpSpPr>
        <p:pic>
          <p:nvPicPr>
            <p:cNvPr id="40" name="Picture 10" descr="07_49_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074" y="1267425"/>
              <a:ext cx="1999359" cy="167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feld 40"/>
            <p:cNvSpPr txBox="1"/>
            <p:nvPr/>
          </p:nvSpPr>
          <p:spPr>
            <a:xfrm>
              <a:off x="2676540" y="3000538"/>
              <a:ext cx="1611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Blocked brake</a:t>
              </a:r>
              <a:endParaRPr lang="en-GB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6671163" y="3775162"/>
            <a:ext cx="2062232" cy="2099177"/>
            <a:chOff x="6626855" y="1270693"/>
            <a:chExt cx="2062232" cy="2099177"/>
          </a:xfrm>
        </p:grpSpPr>
        <p:pic>
          <p:nvPicPr>
            <p:cNvPr id="43" name="Picture 2" descr="E:\Tunnelsymposium 2008\PW-Vortnnel.bmp"/>
            <p:cNvPicPr>
              <a:picLocks noChangeAspect="1" noChangeArrowheads="1"/>
            </p:cNvPicPr>
            <p:nvPr/>
          </p:nvPicPr>
          <p:blipFill>
            <a:blip r:embed="rId5"/>
            <a:srcRect l="1074" t="926" b="926"/>
            <a:stretch>
              <a:fillRect/>
            </a:stretch>
          </p:blipFill>
          <p:spPr bwMode="auto">
            <a:xfrm>
              <a:off x="6626855" y="1270693"/>
              <a:ext cx="2062232" cy="167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feld 43"/>
            <p:cNvSpPr txBox="1"/>
            <p:nvPr/>
          </p:nvSpPr>
          <p:spPr>
            <a:xfrm>
              <a:off x="6922386" y="3000538"/>
              <a:ext cx="167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Motor damage</a:t>
              </a:r>
              <a:endParaRPr lang="en-GB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4801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Basics for early fire/smoke detection</a:t>
            </a:r>
            <a:endParaRPr lang="de-CH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313861" y="1226669"/>
            <a:ext cx="6120680" cy="2290341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Smoke spreads very quickly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Visibility </a:t>
            </a:r>
            <a:r>
              <a:rPr lang="en-GB" dirty="0"/>
              <a:t>is </a:t>
            </a:r>
            <a:r>
              <a:rPr lang="en-GB" dirty="0" smtClean="0"/>
              <a:t>rapidly and drastically reduced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The </a:t>
            </a:r>
            <a:r>
              <a:rPr lang="en-GB" dirty="0"/>
              <a:t>reaction of the drivers is mostly wrong:</a:t>
            </a:r>
            <a:endParaRPr lang="en-GB" dirty="0" smtClean="0"/>
          </a:p>
          <a:p>
            <a:pPr lvl="1">
              <a:lnSpc>
                <a:spcPct val="90000"/>
              </a:lnSpc>
            </a:pPr>
            <a:r>
              <a:rPr lang="en-GB" dirty="0" smtClean="0"/>
              <a:t>Uncontrolled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Chaotic, Anarchistic, motto: “just get away”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Rules </a:t>
            </a:r>
            <a:r>
              <a:rPr lang="en-GB" dirty="0"/>
              <a:t>and regulations are no longer </a:t>
            </a:r>
            <a:r>
              <a:rPr lang="en-GB" dirty="0" smtClean="0"/>
              <a:t>respected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People </a:t>
            </a:r>
            <a:r>
              <a:rPr lang="en-GB" dirty="0"/>
              <a:t>are killed by the poisonous </a:t>
            </a:r>
            <a:r>
              <a:rPr lang="en-GB" dirty="0" smtClean="0"/>
              <a:t>gases</a:t>
            </a:r>
            <a:endParaRPr lang="de-CH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30" y="1196752"/>
            <a:ext cx="1440160" cy="464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32" y="3660996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66" y="3660996"/>
            <a:ext cx="3270354" cy="217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42238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Basics for early fire/smoke detection</a:t>
            </a:r>
            <a:endParaRPr lang="de-CH" altLang="en-US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02-Bem_GST-Turbolad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372" y="1144996"/>
            <a:ext cx="6624736" cy="496855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0164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269875"/>
            <a:ext cx="7273231" cy="782638"/>
          </a:xfrm>
        </p:spPr>
        <p:txBody>
          <a:bodyPr/>
          <a:lstStyle/>
          <a:p>
            <a:r>
              <a:rPr lang="en-GB" dirty="0"/>
              <a:t>System requirements for an early fire/smoke detection</a:t>
            </a:r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203848" y="1310402"/>
            <a:ext cx="5544616" cy="4814771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Reliable </a:t>
            </a:r>
            <a:r>
              <a:rPr lang="en-GB" dirty="0"/>
              <a:t>detection of smoke and fire in an early state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>
              <a:lnSpc>
                <a:spcPct val="90000"/>
              </a:lnSpc>
            </a:pPr>
            <a:r>
              <a:rPr lang="en-GB" dirty="0"/>
              <a:t>A system, which allows people to reach the safety shelters as quick as possible (self rescue); normally there’s a maximum time of 3 minutes</a:t>
            </a:r>
            <a:r>
              <a:rPr lang="en-GB" dirty="0" smtClean="0"/>
              <a:t>!</a:t>
            </a:r>
            <a:br>
              <a:rPr lang="en-GB" dirty="0" smtClean="0"/>
            </a:b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A system which allows localizing exactly the place of the fire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>
              <a:lnSpc>
                <a:spcPct val="90000"/>
              </a:lnSpc>
            </a:pPr>
            <a:r>
              <a:rPr lang="en-GB" dirty="0"/>
              <a:t>A system which doesn’t trigger false </a:t>
            </a:r>
            <a:r>
              <a:rPr lang="en-GB" dirty="0" smtClean="0"/>
              <a:t>alarms</a:t>
            </a:r>
            <a:br>
              <a:rPr lang="en-GB" dirty="0" smtClean="0"/>
            </a:br>
            <a:endParaRPr lang="de-CH" dirty="0"/>
          </a:p>
          <a:p>
            <a:pPr>
              <a:lnSpc>
                <a:spcPct val="90000"/>
              </a:lnSpc>
            </a:pPr>
            <a:r>
              <a:rPr lang="en-GB" dirty="0"/>
              <a:t>A system which is simple and economically with a minimum requirement </a:t>
            </a:r>
            <a:r>
              <a:rPr lang="en-GB" dirty="0" smtClean="0"/>
              <a:t>on maintenance</a:t>
            </a:r>
            <a:endParaRPr lang="de-CH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7" y="3708406"/>
            <a:ext cx="232930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platzhalter 6" descr="Bild 21.1 07-10-14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312" r="1976" b="1312"/>
          <a:stretch>
            <a:fillRect/>
          </a:stretch>
        </p:blipFill>
        <p:spPr bwMode="auto">
          <a:xfrm>
            <a:off x="707077" y="1412776"/>
            <a:ext cx="234368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6483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 S.  2   </a:t>
            </a:r>
            <a:endParaRPr lang="de-CH" altLang="en-US" sz="140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Swiss FEDRO </a:t>
            </a:r>
            <a:r>
              <a:rPr lang="en-GB" dirty="0"/>
              <a:t>standard for </a:t>
            </a:r>
            <a:r>
              <a:rPr lang="en-GB" dirty="0" smtClean="0"/>
              <a:t>smoke/fire </a:t>
            </a:r>
            <a:r>
              <a:rPr lang="en-GB" dirty="0"/>
              <a:t>detection</a:t>
            </a:r>
            <a:endParaRPr lang="de-CH" dirty="0"/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/>
        </p:nvGraphicFramePr>
        <p:xfrm>
          <a:off x="3065463" y="3078163"/>
          <a:ext cx="247650" cy="366713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Frutiger LT Com 45 Light" pitchFamily="34" charset="0"/>
                        <a:defRPr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Frutiger LT Com 45 Light" pitchFamily="34" charset="0"/>
                        <a:defRPr sz="14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275380"/>
                        </a:buClr>
                        <a:buSzPct val="8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5380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Frutiger LT Com 45 Light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3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866172" y="1377898"/>
            <a:ext cx="4896544" cy="4680991"/>
          </a:xfrm>
          <a:noFill/>
          <a:ln/>
        </p:spPr>
        <p:txBody>
          <a:bodyPr/>
          <a:lstStyle/>
          <a:p>
            <a:r>
              <a:rPr lang="en-GB" dirty="0"/>
              <a:t>Goal: to detect a fire within one </a:t>
            </a:r>
            <a:r>
              <a:rPr lang="en-GB" dirty="0" smtClean="0"/>
              <a:t>minute</a:t>
            </a:r>
          </a:p>
          <a:p>
            <a:r>
              <a:rPr lang="en-GB" dirty="0"/>
              <a:t>Installation density of smoke detectors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Tunnel </a:t>
            </a:r>
            <a:r>
              <a:rPr lang="en-GB" dirty="0"/>
              <a:t>with smoke extraction; one smoke detector on each damper must be </a:t>
            </a:r>
            <a:r>
              <a:rPr lang="en-GB" dirty="0" smtClean="0"/>
              <a:t>installed</a:t>
            </a:r>
          </a:p>
          <a:p>
            <a:pPr lvl="1"/>
            <a:r>
              <a:rPr lang="en-GB" dirty="0"/>
              <a:t>Tunnels without smoke extraction: the recommended distance between smoke detectors should be </a:t>
            </a:r>
            <a:r>
              <a:rPr lang="en-GB" dirty="0" smtClean="0"/>
              <a:t>100 meters</a:t>
            </a:r>
            <a:endParaRPr lang="de-CH" dirty="0" smtClean="0"/>
          </a:p>
          <a:p>
            <a:r>
              <a:rPr lang="en-GB" dirty="0"/>
              <a:t>The resolution of the linear fire cable must not exceed 10 meters</a:t>
            </a:r>
            <a:r>
              <a:rPr lang="de-CH" dirty="0" smtClean="0"/>
              <a:t> </a:t>
            </a:r>
            <a:endParaRPr lang="en-GB" dirty="0" smtClean="0"/>
          </a:p>
          <a:p>
            <a:r>
              <a:rPr lang="en-GB" dirty="0"/>
              <a:t>The automatic fire detection system must not trigger more than 1 faulty alarm per 2 kilometre per </a:t>
            </a:r>
            <a:r>
              <a:rPr lang="en-GB" dirty="0" smtClean="0"/>
              <a:t>year</a:t>
            </a:r>
          </a:p>
          <a:p>
            <a:r>
              <a:rPr lang="en-GB" dirty="0"/>
              <a:t>Fog must not be detected as smoke</a:t>
            </a:r>
            <a:endParaRPr lang="de-CH" dirty="0" smtClean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4" y="1128118"/>
            <a:ext cx="3436132" cy="491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en-US" smtClean="0"/>
              <a:t>Doc. Nr. 13767E</a:t>
            </a:r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8899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Vorlage PPT neues CI_CD">
  <a:themeElements>
    <a:clrScheme name="Vorlage PPT neues CI_C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orlage PPT neues CI_CD">
      <a:majorFont>
        <a:latin typeface="Frutiger LT Com 45 Light"/>
        <a:ea typeface=""/>
        <a:cs typeface=""/>
      </a:majorFont>
      <a:minorFont>
        <a:latin typeface="Frutiger LT Com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lage PPT neues CI_C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PT neues CI_C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PT neues CI_C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PT neues CI_C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PT neues CI_C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PT neues CI_C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PT neues CI_C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PA neu">
  <a:themeElements>
    <a:clrScheme name="SPA ne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A neu">
      <a:majorFont>
        <a:latin typeface="Frutiger LT Com 45 Light"/>
        <a:ea typeface=""/>
        <a:cs typeface=""/>
      </a:majorFont>
      <a:minorFont>
        <a:latin typeface="Frutiger LT Com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A 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 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 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 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 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 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 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1337</Words>
  <Application>Microsoft Office PowerPoint</Application>
  <PresentationFormat>Bildschirmpräsentation (4:3)</PresentationFormat>
  <Paragraphs>264</Paragraphs>
  <Slides>29</Slides>
  <Notes>0</Notes>
  <HiddenSlides>0</HiddenSlides>
  <MMClips>1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Vorlage PPT neues CI_CD</vt:lpstr>
      <vt:lpstr>SPA neu</vt:lpstr>
      <vt:lpstr>Acrobat Document</vt:lpstr>
      <vt:lpstr>Arbeitsblatt</vt:lpstr>
      <vt:lpstr>SIGRIST sensor for  early fire/smoke detection in tunnels:     FireGuard</vt:lpstr>
      <vt:lpstr>Content</vt:lpstr>
      <vt:lpstr>SIGRIST history in tunnels</vt:lpstr>
      <vt:lpstr>SIGRIST success in tunnels</vt:lpstr>
      <vt:lpstr>Basics for early fire/smoke detection</vt:lpstr>
      <vt:lpstr>Basics for early fire/smoke detection</vt:lpstr>
      <vt:lpstr>Basics for early fire/smoke detection</vt:lpstr>
      <vt:lpstr>System requirements for an early fire/smoke detection</vt:lpstr>
      <vt:lpstr>Swiss FEDRO standard for smoke/fire detection</vt:lpstr>
      <vt:lpstr>Measuring methods</vt:lpstr>
      <vt:lpstr>Comparison: smoke detector vs. linear fire cable* </vt:lpstr>
      <vt:lpstr>Comparison: smoke detector vs. video detection</vt:lpstr>
      <vt:lpstr>Measuring  principle smoke detection</vt:lpstr>
      <vt:lpstr>Measured values and their meaning/consequences</vt:lpstr>
      <vt:lpstr>Smoke detector “FireGuard”</vt:lpstr>
      <vt:lpstr>FireGuard: Airflow and optical setup</vt:lpstr>
      <vt:lpstr>FireGuard: Installation example</vt:lpstr>
      <vt:lpstr>FireGuard: Installation example</vt:lpstr>
      <vt:lpstr>FireGuard: Installation example</vt:lpstr>
      <vt:lpstr>FireGuard: Installation example</vt:lpstr>
      <vt:lpstr>FireGuard – System integration I</vt:lpstr>
      <vt:lpstr>FireGuard – System integration II</vt:lpstr>
      <vt:lpstr>FireGuard «Integral» system integration</vt:lpstr>
      <vt:lpstr>FireGuard – optional WLAN module</vt:lpstr>
      <vt:lpstr>FireGuard: Parameterisation</vt:lpstr>
      <vt:lpstr>Example of a reliable handling of an incident* </vt:lpstr>
      <vt:lpstr>FireGuard: Service &amp; maintenance</vt:lpstr>
      <vt:lpstr>FireGuard: Service &amp; maintenance</vt:lpstr>
      <vt:lpstr>Thank you for your attention</vt:lpstr>
    </vt:vector>
  </TitlesOfParts>
  <Company>Sigrist-Gruppe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Willy Schuldt</dc:creator>
  <cp:lastModifiedBy>Willy Schuldt</cp:lastModifiedBy>
  <cp:revision>277</cp:revision>
  <cp:lastPrinted>2015-11-17T15:05:47Z</cp:lastPrinted>
  <dcterms:created xsi:type="dcterms:W3CDTF">2009-01-30T09:59:12Z</dcterms:created>
  <dcterms:modified xsi:type="dcterms:W3CDTF">2016-04-04T07:16:11Z</dcterms:modified>
</cp:coreProperties>
</file>