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5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Textmasterformate durch Klicken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8D8444-2622-4969-8392-2FA6CC09E1EB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048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898525" y="647700"/>
            <a:ext cx="77724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endParaRPr lang="en-GB" noProof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>
                <a:latin typeface="Arial" charset="0"/>
              </a:defRPr>
            </a:lvl1pPr>
          </a:lstStyle>
          <a:p>
            <a:endParaRPr lang="de-CH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BCEBF0-D694-49C5-A471-AA1AF7A86D2B}" type="slidenum">
              <a:rPr lang="de-CH"/>
              <a:pPr/>
              <a:t>‹Nr.›</a:t>
            </a:fld>
            <a:endParaRPr lang="de-CH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573463"/>
            <a:ext cx="6400800" cy="1752600"/>
          </a:xfrm>
        </p:spPr>
        <p:txBody>
          <a:bodyPr/>
          <a:lstStyle>
            <a:lvl1pPr marL="0" indent="0" algn="ctr">
              <a:buFont typeface="Frutiger LT Com 45 Light" pitchFamily="34" charset="0"/>
              <a:buNone/>
              <a:defRPr sz="1800"/>
            </a:lvl1pPr>
          </a:lstStyle>
          <a:p>
            <a:pPr lvl="0"/>
            <a:r>
              <a:rPr lang="de-CH" noProof="0" smtClean="0"/>
              <a:t>Formatvorlage des Untertitelmasters durch Klicken bearbeiten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468313" y="6218238"/>
            <a:ext cx="8207375" cy="0"/>
          </a:xfrm>
          <a:prstGeom prst="line">
            <a:avLst/>
          </a:prstGeom>
          <a:noFill/>
          <a:ln w="12700">
            <a:solidFill>
              <a:srgbClr val="2753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pic>
        <p:nvPicPr>
          <p:cNvPr id="5130" name="Picture 10" descr="Logo_SPM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6296025"/>
            <a:ext cx="1582738" cy="41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SPM_BM_farbig_Engl_cmy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591300"/>
            <a:ext cx="2703513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Page  </a:t>
            </a:r>
            <a:fld id="{CD47DE38-9EE6-44A4-9EA4-6CF2524D83A2}" type="slidenum">
              <a:rPr lang="de-CH"/>
              <a:pPr/>
              <a:t>‹Nr.›</a:t>
            </a:fld>
            <a:r>
              <a:rPr lang="de-CH" sz="800">
                <a:latin typeface="Arial" charset="0"/>
              </a:rPr>
              <a:t>   </a:t>
            </a:r>
            <a:endParaRPr lang="de-CH" sz="1400">
              <a:latin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Doc. No. 11905 E/1</a:t>
            </a:r>
          </a:p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186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Page  </a:t>
            </a:r>
            <a:fld id="{E86B1ACD-C752-4B37-909A-C4E998AF30E0}" type="slidenum">
              <a:rPr lang="de-CH"/>
              <a:pPr/>
              <a:t>‹Nr.›</a:t>
            </a:fld>
            <a:r>
              <a:rPr lang="de-CH" sz="800">
                <a:latin typeface="Arial" charset="0"/>
              </a:rPr>
              <a:t>   </a:t>
            </a:r>
            <a:endParaRPr lang="de-CH" sz="1400">
              <a:latin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Doc. No. 11905 E/1</a:t>
            </a:r>
          </a:p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2562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843213" y="1484313"/>
            <a:ext cx="2803525" cy="20843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2843213" y="3721100"/>
            <a:ext cx="2803525" cy="20843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5799138" y="1484313"/>
            <a:ext cx="2805112" cy="43211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468313" y="6237288"/>
            <a:ext cx="2159000" cy="431800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Page  </a:t>
            </a:r>
            <a:fld id="{1271CCA9-C914-470C-B231-E70CA0140C4E}" type="slidenum">
              <a:rPr lang="de-CH"/>
              <a:pPr/>
              <a:t>‹Nr.›</a:t>
            </a:fld>
            <a:r>
              <a:rPr lang="de-CH" sz="800">
                <a:latin typeface="Arial" charset="0"/>
              </a:rPr>
              <a:t>   </a:t>
            </a:r>
            <a:endParaRPr lang="de-CH" sz="1400">
              <a:latin typeface="Arial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21063" y="6237288"/>
            <a:ext cx="2159000" cy="431800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Doc. No. 11905 E/1</a:t>
            </a:r>
          </a:p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491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Page  </a:t>
            </a:r>
            <a:fld id="{7BED07D5-2A85-45BB-88FA-1AA7C291B442}" type="slidenum">
              <a:rPr lang="de-CH"/>
              <a:pPr/>
              <a:t>‹Nr.›</a:t>
            </a:fld>
            <a:r>
              <a:rPr lang="de-CH" sz="800">
                <a:latin typeface="Arial" charset="0"/>
              </a:rPr>
              <a:t>   </a:t>
            </a:r>
            <a:endParaRPr lang="de-CH" sz="1400">
              <a:latin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Doc. No. 11905 E/1</a:t>
            </a:r>
          </a:p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204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Page  </a:t>
            </a:r>
            <a:fld id="{A0C08DB3-54C8-4902-95AF-BF31FA1DBFCC}" type="slidenum">
              <a:rPr lang="de-CH"/>
              <a:pPr/>
              <a:t>‹Nr.›</a:t>
            </a:fld>
            <a:r>
              <a:rPr lang="de-CH" sz="800">
                <a:latin typeface="Arial" charset="0"/>
              </a:rPr>
              <a:t>   </a:t>
            </a:r>
            <a:endParaRPr lang="de-CH" sz="1400">
              <a:latin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Doc. No. 11905 E/1</a:t>
            </a:r>
          </a:p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780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43213" y="1484313"/>
            <a:ext cx="2803525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799138" y="1484313"/>
            <a:ext cx="2805112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Page  </a:t>
            </a:r>
            <a:fld id="{0301D11E-8E54-4553-99BB-F62201301841}" type="slidenum">
              <a:rPr lang="de-CH"/>
              <a:pPr/>
              <a:t>‹Nr.›</a:t>
            </a:fld>
            <a:r>
              <a:rPr lang="de-CH" sz="800">
                <a:latin typeface="Arial" charset="0"/>
              </a:rPr>
              <a:t>   </a:t>
            </a:r>
            <a:endParaRPr lang="de-CH" sz="1400">
              <a:latin typeface="Arial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Doc. No. 11905 E/1</a:t>
            </a:r>
          </a:p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5474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Page  </a:t>
            </a:r>
            <a:fld id="{4EED3A8E-CB94-4554-838F-960B2FEFC515}" type="slidenum">
              <a:rPr lang="de-CH"/>
              <a:pPr/>
              <a:t>‹Nr.›</a:t>
            </a:fld>
            <a:r>
              <a:rPr lang="de-CH" sz="800">
                <a:latin typeface="Arial" charset="0"/>
              </a:rPr>
              <a:t>   </a:t>
            </a:r>
            <a:endParaRPr lang="de-CH" sz="1400">
              <a:latin typeface="Arial" charset="0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Doc. No. 11905 E/1</a:t>
            </a:r>
          </a:p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6931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Page  </a:t>
            </a:r>
            <a:fld id="{521CD2E8-9577-44D3-9230-A4A54B125B9E}" type="slidenum">
              <a:rPr lang="de-CH"/>
              <a:pPr/>
              <a:t>‹Nr.›</a:t>
            </a:fld>
            <a:r>
              <a:rPr lang="de-CH" sz="800">
                <a:latin typeface="Arial" charset="0"/>
              </a:rPr>
              <a:t>   </a:t>
            </a:r>
            <a:endParaRPr lang="de-CH" sz="1400">
              <a:latin typeface="Arial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Doc. No. 11905 E/1</a:t>
            </a:r>
          </a:p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707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Page  </a:t>
            </a:r>
            <a:fld id="{9F5F9D4E-01CE-4110-A357-365A6E8E3915}" type="slidenum">
              <a:rPr lang="de-CH"/>
              <a:pPr/>
              <a:t>‹Nr.›</a:t>
            </a:fld>
            <a:r>
              <a:rPr lang="de-CH" sz="800">
                <a:latin typeface="Arial" charset="0"/>
              </a:rPr>
              <a:t>   </a:t>
            </a:r>
            <a:endParaRPr lang="de-CH" sz="1400">
              <a:latin typeface="Arial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Doc. No. 11905 E/1</a:t>
            </a:r>
          </a:p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2217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Page  </a:t>
            </a:r>
            <a:fld id="{55A409D5-44AE-4A62-9CCA-102A25071594}" type="slidenum">
              <a:rPr lang="de-CH"/>
              <a:pPr/>
              <a:t>‹Nr.›</a:t>
            </a:fld>
            <a:r>
              <a:rPr lang="de-CH" sz="800">
                <a:latin typeface="Arial" charset="0"/>
              </a:rPr>
              <a:t>   </a:t>
            </a:r>
            <a:endParaRPr lang="de-CH" sz="1400">
              <a:latin typeface="Arial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Doc. No. 11905 E/1</a:t>
            </a:r>
          </a:p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9068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Page  </a:t>
            </a:r>
            <a:fld id="{2FD4A85F-0237-447A-8778-8C689707298E}" type="slidenum">
              <a:rPr lang="de-CH"/>
              <a:pPr/>
              <a:t>‹Nr.›</a:t>
            </a:fld>
            <a:r>
              <a:rPr lang="de-CH" sz="800">
                <a:latin typeface="Arial" charset="0"/>
              </a:rPr>
              <a:t>   </a:t>
            </a:r>
            <a:endParaRPr lang="de-CH" sz="1400">
              <a:latin typeface="Arial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Doc. No. 11905 E/1</a:t>
            </a:r>
          </a:p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6886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37288"/>
            <a:ext cx="2159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+mn-lt"/>
              </a:defRPr>
            </a:lvl1pPr>
          </a:lstStyle>
          <a:p>
            <a:r>
              <a:rPr lang="de-CH"/>
              <a:t>Page  </a:t>
            </a:r>
            <a:fld id="{DC1B1D75-72D4-4A85-92FD-29D28437BC2F}" type="slidenum">
              <a:rPr lang="de-CH"/>
              <a:pPr/>
              <a:t>‹Nr.›</a:t>
            </a:fld>
            <a:r>
              <a:rPr lang="de-CH" sz="800">
                <a:latin typeface="Arial" charset="0"/>
              </a:rPr>
              <a:t>   </a:t>
            </a:r>
            <a:endParaRPr lang="de-CH" sz="1400">
              <a:latin typeface="Arial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1063" y="6237288"/>
            <a:ext cx="2159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+mn-lt"/>
              </a:defRPr>
            </a:lvl1pPr>
          </a:lstStyle>
          <a:p>
            <a:r>
              <a:rPr lang="de-CH"/>
              <a:t>Doc. No. 11905 E/1</a:t>
            </a:r>
          </a:p>
          <a:p>
            <a:endParaRPr lang="de-CH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468313" y="6218238"/>
            <a:ext cx="8207375" cy="0"/>
          </a:xfrm>
          <a:prstGeom prst="line">
            <a:avLst/>
          </a:prstGeom>
          <a:noFill/>
          <a:ln w="12700">
            <a:solidFill>
              <a:srgbClr val="2753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pic>
        <p:nvPicPr>
          <p:cNvPr id="4103" name="Picture 7" descr="Logo_SPM_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6296025"/>
            <a:ext cx="1582738" cy="41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468313" y="1052513"/>
            <a:ext cx="8207375" cy="0"/>
          </a:xfrm>
          <a:prstGeom prst="line">
            <a:avLst/>
          </a:prstGeom>
          <a:noFill/>
          <a:ln w="12700">
            <a:solidFill>
              <a:srgbClr val="2753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graphicFrame>
        <p:nvGraphicFramePr>
          <p:cNvPr id="4142" name="Group 46"/>
          <p:cNvGraphicFramePr>
            <a:graphicFrameLocks noGrp="1"/>
          </p:cNvGraphicFramePr>
          <p:nvPr/>
        </p:nvGraphicFramePr>
        <p:xfrm>
          <a:off x="539750" y="1397000"/>
          <a:ext cx="8064500" cy="4479925"/>
        </p:xfrm>
        <a:graphic>
          <a:graphicData uri="http://schemas.openxmlformats.org/drawingml/2006/table">
            <a:tbl>
              <a:tblPr/>
              <a:tblGrid>
                <a:gridCol w="2087563"/>
                <a:gridCol w="5976937"/>
              </a:tblGrid>
              <a:tr h="447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5380"/>
                        </a:buClr>
                        <a:buSzTx/>
                        <a:buFont typeface="Frutiger LT Com 45 Light" pitchFamily="34" charset="0"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 LT Com 45 Light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5380"/>
                        </a:buClr>
                        <a:buSzTx/>
                        <a:buFont typeface="Frutiger LT Com 45 Light" pitchFamily="34" charset="0"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 LT Com 45 Ligh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3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43213" y="1484313"/>
            <a:ext cx="5761037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Textmasterformate durch Klicken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  <a:p>
            <a:pPr lvl="3"/>
            <a:endParaRPr lang="de-CH" smtClean="0"/>
          </a:p>
        </p:txBody>
      </p:sp>
      <p:sp>
        <p:nvSpPr>
          <p:cNvPr id="4174" name="Rectangle 78"/>
          <p:cNvSpPr>
            <a:spLocks noChangeArrowheads="1"/>
          </p:cNvSpPr>
          <p:nvPr userDrawn="1"/>
        </p:nvSpPr>
        <p:spPr bwMode="auto">
          <a:xfrm>
            <a:off x="468313" y="269875"/>
            <a:ext cx="7056437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>
                <a:solidFill>
                  <a:srgbClr val="000000"/>
                </a:solidFill>
                <a:latin typeface="Frutiger LT Com 45 Light" pitchFamily="34" charset="0"/>
              </a:rPr>
              <a:t>FireGuard, the most genius fire detector:</a:t>
            </a:r>
            <a:br>
              <a:rPr lang="en-US" sz="2400">
                <a:solidFill>
                  <a:srgbClr val="000000"/>
                </a:solidFill>
                <a:latin typeface="Frutiger LT Com 45 Light" pitchFamily="34" charset="0"/>
              </a:rPr>
            </a:br>
            <a:r>
              <a:rPr lang="en-US" sz="2400">
                <a:solidFill>
                  <a:srgbClr val="000000"/>
                </a:solidFill>
                <a:latin typeface="Frutiger LT Com 45 Light" pitchFamily="34" charset="0"/>
              </a:rPr>
              <a:t>simple – safe – reliable</a:t>
            </a:r>
            <a:endParaRPr lang="de-CH" sz="2400">
              <a:solidFill>
                <a:srgbClr val="000000"/>
              </a:solidFill>
              <a:latin typeface="Frutiger LT Com 45 Light" pitchFamily="34" charset="0"/>
            </a:endParaRPr>
          </a:p>
        </p:txBody>
      </p:sp>
      <p:pic>
        <p:nvPicPr>
          <p:cNvPr id="4178" name="Picture 82" descr="PPT-Bild"/>
          <p:cNvPicPr>
            <a:picLocks noChangeAspect="1" noChangeArrowheads="1"/>
          </p:cNvPicPr>
          <p:nvPr userDrawn="1"/>
        </p:nvPicPr>
        <p:blipFill>
          <a:blip r:embed="rId15" cstate="print">
            <a:lum bright="16000" contrast="-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188913"/>
            <a:ext cx="104298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0" name="Picture 84" descr="SPM_BM_farbig_Engl_cmyk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591300"/>
            <a:ext cx="2703513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Frutiger LT Com 45 Ligh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Frutiger LT Com 45 Ligh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Frutiger LT Com 45 Ligh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Frutiger LT Com 45 Ligh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Frutiger LT Com 45 Ligh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Frutiger LT Com 45 Ligh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Frutiger LT Com 45 Ligh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Frutiger LT Com 45 Ligh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275380"/>
        </a:buClr>
        <a:buFont typeface="Frutiger LT Com 45 Light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275380"/>
        </a:buClr>
        <a:buFont typeface="Arial" charset="0"/>
        <a:buChar char="›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275380"/>
        </a:buClr>
        <a:buSzPct val="80000"/>
        <a:buFont typeface="Frutiger LT Com 45 Light" pitchFamily="34" charset="0"/>
        <a:buChar char="»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275380"/>
        </a:buClr>
        <a:buSzPct val="80000"/>
        <a:buFont typeface="Arial" charset="0"/>
        <a:buChar char="›"/>
        <a:defRPr sz="1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275380"/>
        </a:buClr>
        <a:buFont typeface="Arial" charset="0"/>
        <a:buChar char="״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275380"/>
        </a:buClr>
        <a:buFont typeface="Arial" charset="0"/>
        <a:buChar char="״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275380"/>
        </a:buClr>
        <a:buFont typeface="Arial" charset="0"/>
        <a:buChar char="״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275380"/>
        </a:buClr>
        <a:buFont typeface="Arial" charset="0"/>
        <a:buChar char="״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275380"/>
        </a:buClr>
        <a:buFont typeface="Arial" charset="0"/>
        <a:buChar char="״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cms.weltreiseforum.com/cms/upload/bilder/geld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47700"/>
            <a:ext cx="7986712" cy="836613"/>
          </a:xfrm>
        </p:spPr>
        <p:txBody>
          <a:bodyPr/>
          <a:lstStyle/>
          <a:p>
            <a:r>
              <a:rPr lang="en-US" sz="3600" b="1" dirty="0" err="1" smtClean="0"/>
              <a:t>FireGuard</a:t>
            </a:r>
            <a:r>
              <a:rPr lang="en-US" sz="3600" b="1" dirty="0" smtClean="0"/>
              <a:t> 2</a:t>
            </a:r>
            <a:endParaRPr lang="en-US" sz="3600" b="1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39750" y="1412875"/>
            <a:ext cx="7993063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 i="1">
                <a:solidFill>
                  <a:srgbClr val="000000"/>
                </a:solidFill>
                <a:latin typeface="Frutiger LT Com 45 Light" pitchFamily="34" charset="0"/>
              </a:rPr>
              <a:t>USP &amp; Product Advantages  </a:t>
            </a:r>
            <a:r>
              <a:rPr lang="en-US" sz="2000" i="1">
                <a:solidFill>
                  <a:srgbClr val="275380"/>
                </a:solidFill>
                <a:latin typeface="Frutiger LT Com 45 Light" pitchFamily="34" charset="0"/>
              </a:rPr>
              <a:t>»</a:t>
            </a:r>
            <a:r>
              <a:rPr lang="en-US" sz="2000" i="1">
                <a:solidFill>
                  <a:srgbClr val="000000"/>
                </a:solidFill>
                <a:latin typeface="Frutiger LT Com 45 Light" pitchFamily="34" charset="0"/>
              </a:rPr>
              <a:t>  Customer Benefit</a:t>
            </a:r>
          </a:p>
        </p:txBody>
      </p:sp>
      <p:pic>
        <p:nvPicPr>
          <p:cNvPr id="5" name="Grafik 4" descr="\\Sigrist\dateiablage\Marketing_Verkauf\Produkte\FireGuard\Dokumentation\Bilder\FireGuardTunne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688" y="2420888"/>
            <a:ext cx="2205990" cy="330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Page  </a:t>
            </a:r>
            <a:fld id="{7484688A-6B72-4550-A7A5-6DD37CC7FBA2}" type="slidenum">
              <a:rPr lang="de-CH"/>
              <a:pPr/>
              <a:t>2</a:t>
            </a:fld>
            <a:r>
              <a:rPr lang="de-CH" sz="800">
                <a:latin typeface="Arial" charset="0"/>
              </a:rPr>
              <a:t>   </a:t>
            </a:r>
            <a:endParaRPr lang="de-CH" sz="1400">
              <a:latin typeface="Arial" charset="0"/>
            </a:endParaRPr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Doc. </a:t>
            </a:r>
            <a:r>
              <a:rPr lang="de-CH" dirty="0" err="1"/>
              <a:t>No</a:t>
            </a:r>
            <a:r>
              <a:rPr lang="de-CH" dirty="0"/>
              <a:t>. 11905 </a:t>
            </a:r>
            <a:r>
              <a:rPr lang="de-CH" dirty="0" smtClean="0"/>
              <a:t>E/2</a:t>
            </a:r>
            <a:endParaRPr lang="de-CH" dirty="0"/>
          </a:p>
          <a:p>
            <a:endParaRPr lang="de-CH" dirty="0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sz="half" idx="3"/>
          </p:nvPr>
        </p:nvSpPr>
        <p:spPr>
          <a:xfrm>
            <a:off x="3346450" y="1412875"/>
            <a:ext cx="5329238" cy="4176713"/>
          </a:xfrm>
          <a:noFill/>
          <a:ln/>
        </p:spPr>
        <p:txBody>
          <a:bodyPr anchor="ctr"/>
          <a:lstStyle/>
          <a:p>
            <a:pPr marL="360363" indent="-268288">
              <a:buFont typeface="Frutiger LT Com 45 Light" pitchFamily="34" charset="0"/>
              <a:buNone/>
            </a:pPr>
            <a:r>
              <a:rPr lang="en-US" sz="1800" b="1" dirty="0"/>
              <a:t>Compact design – no moving parts</a:t>
            </a:r>
            <a:endParaRPr lang="de-CH" sz="1800" b="1" dirty="0"/>
          </a:p>
          <a:p>
            <a:pPr marL="360363" indent="-268288">
              <a:buFont typeface="Frutiger LT Com 45 Light" pitchFamily="34" charset="0"/>
              <a:buNone/>
            </a:pPr>
            <a:endParaRPr lang="de-CH" sz="1800" b="1" dirty="0"/>
          </a:p>
          <a:p>
            <a:pPr marL="360363" indent="-268288">
              <a:buFont typeface="Frutiger LT Com 45 Light" pitchFamily="34" charset="0"/>
              <a:buNone/>
            </a:pPr>
            <a:r>
              <a:rPr lang="en-US" sz="1800" dirty="0"/>
              <a:t>The sensor uses the natural existing air stream in</a:t>
            </a:r>
          </a:p>
          <a:p>
            <a:pPr marL="360363" indent="-268288">
              <a:buFont typeface="Frutiger LT Com 45 Light" pitchFamily="34" charset="0"/>
              <a:buNone/>
            </a:pPr>
            <a:r>
              <a:rPr lang="en-US" sz="1800" dirty="0"/>
              <a:t>the tunnel:</a:t>
            </a:r>
            <a:endParaRPr lang="de-CH" sz="1800" dirty="0"/>
          </a:p>
          <a:p>
            <a:pPr marL="360363" indent="-268288">
              <a:buFont typeface="Frutiger LT Com 45 Light" pitchFamily="34" charset="0"/>
              <a:buNone/>
            </a:pPr>
            <a:endParaRPr lang="de-CH" sz="1800" dirty="0"/>
          </a:p>
          <a:p>
            <a:pPr marL="360363" indent="-268288"/>
            <a:r>
              <a:rPr lang="en-US" sz="1800" dirty="0"/>
              <a:t>In the instrument, there are no moving parts (e.g. blower)</a:t>
            </a:r>
            <a:endParaRPr lang="de-CH" sz="1800" dirty="0"/>
          </a:p>
          <a:p>
            <a:pPr marL="360363" indent="-268288"/>
            <a:r>
              <a:rPr lang="en-GB" sz="1800" dirty="0"/>
              <a:t>No risk of a failure due to wear</a:t>
            </a:r>
            <a:endParaRPr lang="de-CH" sz="1800" dirty="0"/>
          </a:p>
          <a:p>
            <a:pPr marL="360363" indent="-268288"/>
            <a:r>
              <a:rPr lang="en-US" sz="1800" dirty="0"/>
              <a:t>Extremely </a:t>
            </a:r>
            <a:r>
              <a:rPr lang="en-US" sz="1800" dirty="0" smtClean="0"/>
              <a:t>low </a:t>
            </a:r>
            <a:r>
              <a:rPr lang="en-US" sz="1800" dirty="0"/>
              <a:t>operating costs</a:t>
            </a:r>
            <a:endParaRPr lang="de-CH" sz="1800" dirty="0"/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567023" y="2133144"/>
            <a:ext cx="2664296" cy="2828209"/>
            <a:chOff x="0" y="0"/>
            <a:chExt cx="1785713" cy="1895824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23975" cy="1895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526" y="0"/>
              <a:ext cx="919187" cy="18958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Page  </a:t>
            </a:r>
            <a:fld id="{92987BE9-2182-4887-9A51-99261D795D32}" type="slidenum">
              <a:rPr lang="de-CH"/>
              <a:pPr/>
              <a:t>3</a:t>
            </a:fld>
            <a:r>
              <a:rPr lang="de-CH" sz="800">
                <a:latin typeface="Arial" charset="0"/>
              </a:rPr>
              <a:t>   </a:t>
            </a:r>
            <a:endParaRPr lang="de-CH" sz="1400">
              <a:latin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Doc. </a:t>
            </a:r>
            <a:r>
              <a:rPr lang="de-CH" dirty="0" err="1"/>
              <a:t>No</a:t>
            </a:r>
            <a:r>
              <a:rPr lang="de-CH" dirty="0"/>
              <a:t>. 11905 </a:t>
            </a:r>
            <a:r>
              <a:rPr lang="de-CH" dirty="0" smtClean="0"/>
              <a:t>E/2</a:t>
            </a:r>
            <a:endParaRPr lang="de-CH" dirty="0"/>
          </a:p>
          <a:p>
            <a:endParaRPr lang="de-CH" dirty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563938" y="1484313"/>
            <a:ext cx="5329237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61950" indent="-276225">
              <a:spcBef>
                <a:spcPct val="20000"/>
              </a:spcBef>
              <a:buClr>
                <a:srgbClr val="275380"/>
              </a:buClr>
              <a:buFont typeface="Frutiger LT Com 45 Light" pitchFamily="34" charset="0"/>
              <a:buNone/>
            </a:pPr>
            <a:r>
              <a:rPr lang="en-US" b="1">
                <a:latin typeface="Frutiger LT Com 45 Light" pitchFamily="34" charset="0"/>
              </a:rPr>
              <a:t>Various installation options</a:t>
            </a:r>
            <a:endParaRPr lang="de-CH" b="1">
              <a:latin typeface="Frutiger LT Com 45 Light" pitchFamily="34" charset="0"/>
            </a:endParaRPr>
          </a:p>
          <a:p>
            <a:pPr marL="361950" indent="-276225">
              <a:spcBef>
                <a:spcPct val="20000"/>
              </a:spcBef>
              <a:buClr>
                <a:srgbClr val="275380"/>
              </a:buClr>
              <a:buFont typeface="Frutiger LT Com 45 Light" pitchFamily="34" charset="0"/>
              <a:buNone/>
            </a:pPr>
            <a:endParaRPr lang="de-CH" b="1">
              <a:latin typeface="Frutiger LT Com 45 Light" pitchFamily="34" charset="0"/>
            </a:endParaRPr>
          </a:p>
          <a:p>
            <a:pPr marL="361950" indent="-276225">
              <a:spcBef>
                <a:spcPct val="20000"/>
              </a:spcBef>
              <a:buClr>
                <a:srgbClr val="275380"/>
              </a:buClr>
              <a:buFont typeface="Frutiger LT Com 45 Light" pitchFamily="34" charset="0"/>
              <a:buNone/>
            </a:pPr>
            <a:r>
              <a:rPr lang="en-US">
                <a:latin typeface="Frutiger LT Com 45 Light" pitchFamily="34" charset="0"/>
              </a:rPr>
              <a:t>The FireGuard is available in different versions for</a:t>
            </a:r>
          </a:p>
          <a:p>
            <a:pPr marL="361950" indent="-276225">
              <a:spcBef>
                <a:spcPct val="20000"/>
              </a:spcBef>
              <a:buClr>
                <a:srgbClr val="275380"/>
              </a:buClr>
              <a:buFont typeface="Frutiger LT Com 45 Light" pitchFamily="34" charset="0"/>
              <a:buNone/>
            </a:pPr>
            <a:r>
              <a:rPr lang="en-US">
                <a:latin typeface="Frutiger LT Com 45 Light" pitchFamily="34" charset="0"/>
              </a:rPr>
              <a:t>various mounting:</a:t>
            </a:r>
            <a:endParaRPr lang="de-CH">
              <a:latin typeface="Frutiger LT Com 45 Light" pitchFamily="34" charset="0"/>
            </a:endParaRPr>
          </a:p>
          <a:p>
            <a:pPr marL="361950" indent="-276225">
              <a:spcBef>
                <a:spcPct val="20000"/>
              </a:spcBef>
              <a:buClr>
                <a:srgbClr val="275380"/>
              </a:buClr>
              <a:buFont typeface="Frutiger LT Com 45 Light" pitchFamily="34" charset="0"/>
              <a:buNone/>
            </a:pPr>
            <a:endParaRPr lang="de-CH">
              <a:latin typeface="Frutiger LT Com 45 Light" pitchFamily="34" charset="0"/>
            </a:endParaRPr>
          </a:p>
          <a:p>
            <a:pPr marL="361950" indent="-276225">
              <a:spcBef>
                <a:spcPct val="20000"/>
              </a:spcBef>
              <a:buClr>
                <a:srgbClr val="275380"/>
              </a:buClr>
              <a:buFont typeface="Frutiger LT Com 45 Light" pitchFamily="34" charset="0"/>
              <a:buChar char="»"/>
            </a:pPr>
            <a:r>
              <a:rPr lang="en-US">
                <a:latin typeface="Frutiger LT Com 45 Light" pitchFamily="34" charset="0"/>
              </a:rPr>
              <a:t>Adjustable mounting bracket (0 – 90°) for</a:t>
            </a:r>
            <a:br>
              <a:rPr lang="en-US">
                <a:latin typeface="Frutiger LT Com 45 Light" pitchFamily="34" charset="0"/>
              </a:rPr>
            </a:br>
            <a:r>
              <a:rPr lang="en-US">
                <a:latin typeface="Frutiger LT Com 45 Light" pitchFamily="34" charset="0"/>
              </a:rPr>
              <a:t>the installation on the wall or on the ceiling, regardless of the tunnel profile</a:t>
            </a:r>
            <a:endParaRPr lang="de-CH">
              <a:latin typeface="Frutiger LT Com 45 Light" pitchFamily="34" charset="0"/>
            </a:endParaRPr>
          </a:p>
          <a:p>
            <a:pPr marL="361950" indent="-276225">
              <a:spcBef>
                <a:spcPct val="20000"/>
              </a:spcBef>
              <a:buClr>
                <a:srgbClr val="275380"/>
              </a:buClr>
              <a:buFont typeface="Frutiger LT Com 45 Light" pitchFamily="34" charset="0"/>
              <a:buChar char="»"/>
            </a:pPr>
            <a:r>
              <a:rPr lang="en-GB">
                <a:latin typeface="Frutiger LT Com 45 Light" pitchFamily="34" charset="0"/>
              </a:rPr>
              <a:t>Special  installation kit for the installation in the intermediate ceiling available</a:t>
            </a:r>
            <a:endParaRPr lang="de-CH">
              <a:latin typeface="Frutiger LT Com 45 Light" pitchFamily="34" charset="0"/>
            </a:endParaRPr>
          </a:p>
          <a:p>
            <a:pPr marL="361950" indent="-276225">
              <a:spcBef>
                <a:spcPct val="20000"/>
              </a:spcBef>
              <a:buClr>
                <a:srgbClr val="275380"/>
              </a:buClr>
              <a:buFont typeface="Frutiger LT Com 45 Light" pitchFamily="34" charset="0"/>
              <a:buChar char="»"/>
            </a:pPr>
            <a:r>
              <a:rPr lang="en-GB">
                <a:latin typeface="Frutiger LT Com 45 Light" pitchFamily="34" charset="0"/>
              </a:rPr>
              <a:t>Possibility to install directly into the tunnel ventilation dampers</a:t>
            </a:r>
            <a:endParaRPr lang="de-CH">
              <a:latin typeface="Frutiger LT Com 45 Light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152" y="3733796"/>
            <a:ext cx="1537749" cy="193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7" r="26226"/>
          <a:stretch/>
        </p:blipFill>
        <p:spPr>
          <a:xfrm>
            <a:off x="838727" y="1406651"/>
            <a:ext cx="1537749" cy="2079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Page  </a:t>
            </a:r>
            <a:fld id="{A3A85C39-13B8-4816-89EC-1F1DD3BD0DBC}" type="slidenum">
              <a:rPr lang="de-CH"/>
              <a:pPr/>
              <a:t>4</a:t>
            </a:fld>
            <a:r>
              <a:rPr lang="de-CH" sz="800">
                <a:latin typeface="Arial" charset="0"/>
              </a:rPr>
              <a:t>   </a:t>
            </a:r>
            <a:endParaRPr lang="de-CH" sz="1400">
              <a:latin typeface="Arial" charset="0"/>
            </a:endParaRPr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Doc. </a:t>
            </a:r>
            <a:r>
              <a:rPr lang="de-CH" dirty="0" err="1"/>
              <a:t>No</a:t>
            </a:r>
            <a:r>
              <a:rPr lang="de-CH" dirty="0"/>
              <a:t>. 11905 </a:t>
            </a:r>
            <a:r>
              <a:rPr lang="de-CH" dirty="0" smtClean="0"/>
              <a:t>E/2</a:t>
            </a:r>
            <a:endParaRPr lang="de-CH" dirty="0"/>
          </a:p>
          <a:p>
            <a:endParaRPr lang="de-CH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131840" y="1409326"/>
            <a:ext cx="5329237" cy="468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61950" indent="-276225">
              <a:spcBef>
                <a:spcPct val="20000"/>
              </a:spcBef>
              <a:buClr>
                <a:srgbClr val="275380"/>
              </a:buClr>
              <a:buFont typeface="Frutiger LT Com 45 Light" pitchFamily="34" charset="0"/>
              <a:buNone/>
            </a:pPr>
            <a:r>
              <a:rPr lang="en-US" b="1" dirty="0" smtClean="0">
                <a:latin typeface="Frutiger LT Com 45 Light" pitchFamily="34" charset="0"/>
              </a:rPr>
              <a:t>Flexible System integration</a:t>
            </a:r>
          </a:p>
          <a:p>
            <a:pPr marL="361950" indent="-276225">
              <a:spcBef>
                <a:spcPct val="20000"/>
              </a:spcBef>
              <a:buClr>
                <a:srgbClr val="275380"/>
              </a:buClr>
              <a:buFont typeface="Frutiger LT Com 45 Light" pitchFamily="34" charset="0"/>
              <a:buNone/>
            </a:pPr>
            <a:endParaRPr lang="en-US" b="1" dirty="0" smtClean="0">
              <a:latin typeface="Frutiger LT Com 45 Light" pitchFamily="34" charset="0"/>
            </a:endParaRPr>
          </a:p>
          <a:p>
            <a:pPr marL="85725">
              <a:spcBef>
                <a:spcPct val="20000"/>
              </a:spcBef>
              <a:buClr>
                <a:srgbClr val="275380"/>
              </a:buClr>
            </a:pPr>
            <a:r>
              <a:rPr lang="en-US" dirty="0" smtClean="0">
                <a:latin typeface="Frutiger LT Com 45 Light" pitchFamily="34" charset="0"/>
              </a:rPr>
              <a:t>The integration of the </a:t>
            </a:r>
            <a:r>
              <a:rPr lang="en-US" dirty="0" err="1" smtClean="0">
                <a:latin typeface="Frutiger LT Com 45 Light" pitchFamily="34" charset="0"/>
              </a:rPr>
              <a:t>FireGuard</a:t>
            </a:r>
            <a:r>
              <a:rPr lang="en-US" dirty="0" smtClean="0">
                <a:latin typeface="Frutiger LT Com 45 Light" pitchFamily="34" charset="0"/>
              </a:rPr>
              <a:t> in new or existing tunnels is easy and flexible done using a modular designed connection concept:</a:t>
            </a:r>
            <a:br>
              <a:rPr lang="en-US" dirty="0" smtClean="0">
                <a:latin typeface="Frutiger LT Com 45 Light" pitchFamily="34" charset="0"/>
              </a:rPr>
            </a:br>
            <a:endParaRPr lang="en-US" dirty="0" smtClean="0">
              <a:latin typeface="Frutiger LT Com 45 Light" pitchFamily="34" charset="0"/>
            </a:endParaRPr>
          </a:p>
          <a:p>
            <a:pPr marL="361950" indent="-276225">
              <a:spcBef>
                <a:spcPct val="20000"/>
              </a:spcBef>
              <a:buClr>
                <a:srgbClr val="275380"/>
              </a:buClr>
              <a:buFont typeface="Frutiger LT Com 45 Light" pitchFamily="34" charset="0"/>
              <a:buChar char="»"/>
            </a:pPr>
            <a:r>
              <a:rPr lang="en-US" dirty="0" smtClean="0">
                <a:latin typeface="Frutiger LT Com 45 Light" pitchFamily="34" charset="0"/>
              </a:rPr>
              <a:t>Connection box with various modules and optional connection plug</a:t>
            </a:r>
          </a:p>
          <a:p>
            <a:pPr marL="361950" indent="-276225">
              <a:spcBef>
                <a:spcPct val="20000"/>
              </a:spcBef>
              <a:buClr>
                <a:srgbClr val="275380"/>
              </a:buClr>
              <a:buFont typeface="Frutiger LT Com 45 Light" pitchFamily="34" charset="0"/>
              <a:buChar char="»"/>
            </a:pPr>
            <a:r>
              <a:rPr lang="en-US" dirty="0" smtClean="0">
                <a:latin typeface="Frutiger LT Com 45 Light" pitchFamily="34" charset="0"/>
              </a:rPr>
              <a:t>Modern interface modules for </a:t>
            </a:r>
            <a:r>
              <a:rPr lang="en-US" dirty="0" err="1" smtClean="0">
                <a:latin typeface="Frutiger LT Com 45 Light" pitchFamily="34" charset="0"/>
              </a:rPr>
              <a:t>Profibus</a:t>
            </a:r>
            <a:r>
              <a:rPr lang="en-US" dirty="0" smtClean="0">
                <a:latin typeface="Frutiger LT Com 45 Light" pitchFamily="34" charset="0"/>
              </a:rPr>
              <a:t> DP, Modbus RTU, Power/Relays and WLAN for an individual tailored system integration</a:t>
            </a:r>
          </a:p>
          <a:p>
            <a:pPr marL="361950" indent="-276225">
              <a:spcBef>
                <a:spcPct val="20000"/>
              </a:spcBef>
              <a:buClr>
                <a:srgbClr val="275380"/>
              </a:buClr>
              <a:buFont typeface="Frutiger LT Com 45 Light" pitchFamily="34" charset="0"/>
              <a:buChar char="»"/>
            </a:pPr>
            <a:r>
              <a:rPr lang="en-US" dirty="0" smtClean="0">
                <a:latin typeface="Frutiger LT Com 45 Light" pitchFamily="34" charset="0"/>
              </a:rPr>
              <a:t>Simple parametrization using a handheld operated unit or via WLAN</a:t>
            </a:r>
          </a:p>
          <a:p>
            <a:pPr marL="361950" indent="-276225">
              <a:spcBef>
                <a:spcPct val="20000"/>
              </a:spcBef>
              <a:buClr>
                <a:srgbClr val="275380"/>
              </a:buClr>
              <a:buFont typeface="Frutiger LT Com 45 Light" pitchFamily="34" charset="0"/>
              <a:buChar char="»"/>
            </a:pPr>
            <a:r>
              <a:rPr lang="en-US" dirty="0" smtClean="0">
                <a:latin typeface="Frutiger LT Com 45 Light" pitchFamily="34" charset="0"/>
              </a:rPr>
              <a:t>Model “Integral” with integrated connection box</a:t>
            </a:r>
            <a:endParaRPr lang="en-US" dirty="0">
              <a:latin typeface="Frutiger LT Com 45 Light" pitchFamily="34" charset="0"/>
            </a:endParaRPr>
          </a:p>
        </p:txBody>
      </p:sp>
      <p:pic>
        <p:nvPicPr>
          <p:cNvPr id="7" name="Grafik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81" y="3464860"/>
            <a:ext cx="155806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ieren 8"/>
          <p:cNvGrpSpPr>
            <a:grpSpLocks noChangeAspect="1"/>
          </p:cNvGrpSpPr>
          <p:nvPr/>
        </p:nvGrpSpPr>
        <p:grpSpPr>
          <a:xfrm>
            <a:off x="634507" y="1442905"/>
            <a:ext cx="2133136" cy="1645752"/>
            <a:chOff x="3683812" y="1793443"/>
            <a:chExt cx="4482126" cy="3458040"/>
          </a:xfrm>
        </p:grpSpPr>
        <p:pic>
          <p:nvPicPr>
            <p:cNvPr id="10" name="Grafik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812" y="1793443"/>
              <a:ext cx="2410356" cy="1261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Vorschau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1056" y="3717033"/>
              <a:ext cx="1321897" cy="918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2" descr="Vorschau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29" t="19558" r="32478" b="18561"/>
            <a:stretch/>
          </p:blipFill>
          <p:spPr bwMode="auto">
            <a:xfrm>
              <a:off x="5858250" y="4315379"/>
              <a:ext cx="868191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4" descr="Vorschau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26" t="18716" r="30791" b="18979"/>
            <a:stretch/>
          </p:blipFill>
          <p:spPr bwMode="auto">
            <a:xfrm>
              <a:off x="7305278" y="3877398"/>
              <a:ext cx="860660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Gerade Verbindung mit Pfeil 13"/>
            <p:cNvCxnSpPr/>
            <p:nvPr/>
          </p:nvCxnSpPr>
          <p:spPr>
            <a:xfrm flipV="1">
              <a:off x="4888989" y="2749052"/>
              <a:ext cx="619115" cy="967980"/>
            </a:xfrm>
            <a:prstGeom prst="straightConnector1">
              <a:avLst/>
            </a:prstGeom>
            <a:ln w="25400">
              <a:solidFill>
                <a:srgbClr val="1D47FE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winkelte Verbindung 14"/>
            <p:cNvCxnSpPr>
              <a:stCxn id="12" idx="0"/>
            </p:cNvCxnSpPr>
            <p:nvPr/>
          </p:nvCxnSpPr>
          <p:spPr>
            <a:xfrm rot="16200000" flipV="1">
              <a:off x="5153066" y="3176100"/>
              <a:ext cx="1566328" cy="712232"/>
            </a:xfrm>
            <a:prstGeom prst="bentConnector3">
              <a:avLst/>
            </a:prstGeom>
            <a:ln w="25400">
              <a:solidFill>
                <a:srgbClr val="1D47FE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winkelte Verbindung 15"/>
            <p:cNvCxnSpPr/>
            <p:nvPr/>
          </p:nvCxnSpPr>
          <p:spPr>
            <a:xfrm rot="10800000">
              <a:off x="5666233" y="2749053"/>
              <a:ext cx="1639045" cy="1328020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1D47FE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Page  </a:t>
            </a:r>
            <a:fld id="{A9D58041-FEDA-46E1-8575-F4D92C5A386C}" type="slidenum">
              <a:rPr lang="de-CH"/>
              <a:pPr/>
              <a:t>5</a:t>
            </a:fld>
            <a:r>
              <a:rPr lang="de-CH" sz="800">
                <a:latin typeface="Arial" charset="0"/>
              </a:rPr>
              <a:t>   </a:t>
            </a:r>
            <a:endParaRPr lang="de-CH" sz="1400">
              <a:latin typeface="Arial" charset="0"/>
            </a:endParaRPr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Doc. </a:t>
            </a:r>
            <a:r>
              <a:rPr lang="de-CH" dirty="0" err="1"/>
              <a:t>No</a:t>
            </a:r>
            <a:r>
              <a:rPr lang="de-CH" dirty="0"/>
              <a:t>. 11905 </a:t>
            </a:r>
            <a:r>
              <a:rPr lang="de-CH" dirty="0" smtClean="0"/>
              <a:t>E/2</a:t>
            </a:r>
            <a:endParaRPr lang="de-CH" dirty="0"/>
          </a:p>
          <a:p>
            <a:endParaRPr lang="de-CH" dirty="0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132138" y="1277938"/>
            <a:ext cx="5761037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61950" indent="-269875">
              <a:spcBef>
                <a:spcPct val="20000"/>
              </a:spcBef>
              <a:buClr>
                <a:srgbClr val="275380"/>
              </a:buClr>
              <a:buFont typeface="Frutiger LT Com 45 Light" pitchFamily="34" charset="0"/>
              <a:buNone/>
            </a:pPr>
            <a:r>
              <a:rPr lang="de-CH" b="1">
                <a:latin typeface="Frutiger LT Com 45 Light" pitchFamily="34" charset="0"/>
              </a:rPr>
              <a:t>LED </a:t>
            </a:r>
            <a:r>
              <a:rPr lang="en-GB" b="1">
                <a:latin typeface="Frutiger LT Com 45 Light" pitchFamily="34" charset="0"/>
              </a:rPr>
              <a:t>light source</a:t>
            </a:r>
            <a:endParaRPr lang="de-CH" b="1">
              <a:latin typeface="Frutiger LT Com 45 Light" pitchFamily="34" charset="0"/>
            </a:endParaRPr>
          </a:p>
          <a:p>
            <a:pPr marL="361950" indent="-269875">
              <a:spcBef>
                <a:spcPct val="20000"/>
              </a:spcBef>
              <a:buClr>
                <a:srgbClr val="275380"/>
              </a:buClr>
              <a:buFont typeface="Frutiger LT Com 45 Light" pitchFamily="34" charset="0"/>
              <a:buNone/>
            </a:pPr>
            <a:endParaRPr lang="de-CH" b="1">
              <a:latin typeface="Frutiger LT Com 45 Light" pitchFamily="34" charset="0"/>
            </a:endParaRPr>
          </a:p>
          <a:p>
            <a:pPr marL="361950" indent="-269875">
              <a:spcBef>
                <a:spcPct val="20000"/>
              </a:spcBef>
            </a:pPr>
            <a:r>
              <a:rPr lang="en-GB">
                <a:latin typeface="Frutiger LT Com 45 Light" pitchFamily="34" charset="0"/>
              </a:rPr>
              <a:t>SIGRIST uses the well-proven LED-technology since</a:t>
            </a:r>
          </a:p>
          <a:p>
            <a:pPr marL="361950" indent="-269875">
              <a:spcBef>
                <a:spcPct val="20000"/>
              </a:spcBef>
            </a:pPr>
            <a:r>
              <a:rPr lang="en-GB">
                <a:latin typeface="Frutiger LT Com 45 Light" pitchFamily="34" charset="0"/>
              </a:rPr>
              <a:t>1998. LED’s have the following advantages:</a:t>
            </a:r>
            <a:r>
              <a:rPr lang="de-CH">
                <a:latin typeface="Frutiger LT Com 45 Light" pitchFamily="34" charset="0"/>
              </a:rPr>
              <a:t> </a:t>
            </a:r>
          </a:p>
          <a:p>
            <a:pPr marL="361950" indent="-269875">
              <a:spcBef>
                <a:spcPct val="20000"/>
              </a:spcBef>
            </a:pPr>
            <a:endParaRPr lang="de-CH">
              <a:latin typeface="Frutiger LT Com 45 Light" pitchFamily="34" charset="0"/>
            </a:endParaRPr>
          </a:p>
          <a:p>
            <a:pPr marL="361950" indent="-269875">
              <a:spcBef>
                <a:spcPct val="20000"/>
              </a:spcBef>
              <a:buClr>
                <a:srgbClr val="275380"/>
              </a:buClr>
              <a:buFont typeface="Frutiger LT Com 45 Light" pitchFamily="34" charset="0"/>
              <a:buChar char="»"/>
            </a:pPr>
            <a:r>
              <a:rPr lang="en-GB">
                <a:latin typeface="Frutiger LT Com 45 Light" pitchFamily="34" charset="0"/>
              </a:rPr>
              <a:t>Very low power consumption = low operating cost</a:t>
            </a:r>
            <a:endParaRPr lang="de-CH">
              <a:latin typeface="Frutiger LT Com 45 Light" pitchFamily="34" charset="0"/>
            </a:endParaRPr>
          </a:p>
          <a:p>
            <a:pPr marL="361950" indent="-269875">
              <a:spcBef>
                <a:spcPct val="20000"/>
              </a:spcBef>
              <a:buClr>
                <a:srgbClr val="275380"/>
              </a:buClr>
              <a:buFont typeface="Frutiger LT Com 45 Light" pitchFamily="34" charset="0"/>
              <a:buChar char="»"/>
            </a:pPr>
            <a:r>
              <a:rPr lang="en-GB">
                <a:latin typeface="Frutiger LT Com 45 Light" pitchFamily="34" charset="0"/>
              </a:rPr>
              <a:t>Very long life span, typically &gt; 10 years. Therefore, no regular change of the light source is required</a:t>
            </a:r>
            <a:endParaRPr lang="de-CH">
              <a:latin typeface="Frutiger LT Com 45 Light" pitchFamily="34" charset="0"/>
            </a:endParaRPr>
          </a:p>
          <a:p>
            <a:pPr marL="361950" indent="-269875">
              <a:spcBef>
                <a:spcPct val="20000"/>
              </a:spcBef>
              <a:buClr>
                <a:srgbClr val="275380"/>
              </a:buClr>
              <a:buFont typeface="Frutiger LT Com 45 Light" pitchFamily="34" charset="0"/>
              <a:buChar char="»"/>
            </a:pPr>
            <a:r>
              <a:rPr lang="en-GB">
                <a:latin typeface="Frutiger LT Com 45 Light" pitchFamily="34" charset="0"/>
              </a:rPr>
              <a:t>Very stable light intensity over the whole life span, therefore, literally no drifts. One calibration check</a:t>
            </a:r>
            <a:br>
              <a:rPr lang="en-GB">
                <a:latin typeface="Frutiger LT Com 45 Light" pitchFamily="34" charset="0"/>
              </a:rPr>
            </a:br>
            <a:r>
              <a:rPr lang="en-GB">
                <a:latin typeface="Frutiger LT Com 45 Light" pitchFamily="34" charset="0"/>
              </a:rPr>
              <a:t>per year is sufficient</a:t>
            </a:r>
            <a:endParaRPr lang="de-CH">
              <a:latin typeface="Frutiger LT Com 45 Light" pitchFamily="34" charset="0"/>
            </a:endParaRP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39988"/>
            <a:ext cx="266382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Page  </a:t>
            </a:r>
            <a:fld id="{D81BBCD5-83D9-4FEA-A133-9556BB36E735}" type="slidenum">
              <a:rPr lang="de-CH"/>
              <a:pPr/>
              <a:t>6</a:t>
            </a:fld>
            <a:r>
              <a:rPr lang="de-CH" sz="800">
                <a:latin typeface="Arial" charset="0"/>
              </a:rPr>
              <a:t>   </a:t>
            </a:r>
            <a:endParaRPr lang="de-CH" sz="1400">
              <a:latin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Doc. </a:t>
            </a:r>
            <a:r>
              <a:rPr lang="de-CH" dirty="0" err="1"/>
              <a:t>No</a:t>
            </a:r>
            <a:r>
              <a:rPr lang="de-CH" dirty="0"/>
              <a:t>. 11905 </a:t>
            </a:r>
            <a:r>
              <a:rPr lang="de-CH" dirty="0" smtClean="0"/>
              <a:t>E/2</a:t>
            </a:r>
            <a:endParaRPr lang="de-CH" dirty="0"/>
          </a:p>
          <a:p>
            <a:endParaRPr lang="de-CH" dirty="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987675" y="1403350"/>
            <a:ext cx="5761038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42900" indent="-342900">
              <a:spcBef>
                <a:spcPct val="20000"/>
              </a:spcBef>
              <a:buClr>
                <a:srgbClr val="275380"/>
              </a:buClr>
              <a:buFont typeface="Frutiger LT Com 45 Light" pitchFamily="34" charset="0"/>
              <a:buNone/>
            </a:pPr>
            <a:r>
              <a:rPr lang="en-GB" b="1">
                <a:latin typeface="Frutiger LT Com 45 Light" pitchFamily="34" charset="0"/>
              </a:rPr>
              <a:t>Easy calibration using a calibration rod</a:t>
            </a:r>
            <a:endParaRPr lang="de-CH" b="1">
              <a:latin typeface="Frutiger LT Com 45 Light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275380"/>
              </a:buClr>
              <a:buFont typeface="Frutiger LT Com 45 Light" pitchFamily="34" charset="0"/>
              <a:buNone/>
            </a:pPr>
            <a:endParaRPr lang="de-CH" b="1">
              <a:latin typeface="Frutiger LT Com 45 Light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275380"/>
              </a:buClr>
              <a:buFont typeface="Frutiger LT Com 45 Light" pitchFamily="34" charset="0"/>
              <a:buNone/>
            </a:pPr>
            <a:r>
              <a:rPr lang="en-US">
                <a:latin typeface="Frutiger LT Com 45 Light" pitchFamily="34" charset="0"/>
              </a:rPr>
              <a:t>Since decades, SIGRIST offers so called secondary</a:t>
            </a:r>
          </a:p>
          <a:p>
            <a:pPr marL="342900" indent="-342900">
              <a:spcBef>
                <a:spcPct val="20000"/>
              </a:spcBef>
              <a:buClr>
                <a:srgbClr val="275380"/>
              </a:buClr>
              <a:buFont typeface="Frutiger LT Com 45 Light" pitchFamily="34" charset="0"/>
              <a:buNone/>
            </a:pPr>
            <a:r>
              <a:rPr lang="en-US">
                <a:latin typeface="Frutiger LT Com 45 Light" pitchFamily="34" charset="0"/>
              </a:rPr>
              <a:t>standards for checking and adjusting the calibration:</a:t>
            </a:r>
            <a:endParaRPr lang="de-CH">
              <a:latin typeface="Frutiger LT Com 45 Light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275380"/>
              </a:buClr>
              <a:buFont typeface="Frutiger LT Com 45 Light" pitchFamily="34" charset="0"/>
              <a:buNone/>
            </a:pPr>
            <a:endParaRPr lang="de-CH">
              <a:latin typeface="Frutiger LT Com 45 Light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275380"/>
              </a:buClr>
              <a:buFont typeface="Frutiger LT Com 45 Light" pitchFamily="34" charset="0"/>
              <a:buChar char="»"/>
            </a:pPr>
            <a:r>
              <a:rPr lang="en-US">
                <a:latin typeface="Frutiger LT Com 45 Light" pitchFamily="34" charset="0"/>
              </a:rPr>
              <a:t>Fast and reliable calibration without any tools</a:t>
            </a:r>
            <a:endParaRPr lang="de-CH">
              <a:latin typeface="Frutiger LT Com 45 Light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275380"/>
              </a:buClr>
              <a:buFont typeface="Frutiger LT Com 45 Light" pitchFamily="34" charset="0"/>
              <a:buChar char="»"/>
            </a:pPr>
            <a:r>
              <a:rPr lang="en-US">
                <a:latin typeface="Frutiger LT Com 45 Light" pitchFamily="34" charset="0"/>
              </a:rPr>
              <a:t>The FireGuard recognizes the checking rod and performs the calibration automatically within less than 30 seconds</a:t>
            </a:r>
            <a:endParaRPr lang="de-CH">
              <a:latin typeface="Frutiger LT Com 45 Light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275380"/>
              </a:buClr>
              <a:buFont typeface="Frutiger LT Com 45 Light" pitchFamily="34" charset="0"/>
              <a:buChar char="»"/>
            </a:pPr>
            <a:r>
              <a:rPr lang="en-US">
                <a:latin typeface="Frutiger LT Com 45 Light" pitchFamily="34" charset="0"/>
              </a:rPr>
              <a:t>Works independent from the current air quality existing in the tunnel</a:t>
            </a:r>
            <a:endParaRPr lang="de-CH">
              <a:latin typeface="Frutiger LT Com 45 Light" pitchFamily="34" charset="0"/>
            </a:endParaRPr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467544" y="2060848"/>
            <a:ext cx="2376115" cy="2987453"/>
            <a:chOff x="0" y="0"/>
            <a:chExt cx="1656452" cy="2082534"/>
          </a:xfrm>
        </p:grpSpPr>
        <p:pic>
          <p:nvPicPr>
            <p:cNvPr id="7" name="Bild 485" descr="Kontrolleinheit einführen Kopie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69206" cy="1603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92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231" y="1441018"/>
              <a:ext cx="1211221" cy="64151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Page  </a:t>
            </a:r>
            <a:fld id="{2964F8F1-3CEF-41A8-BE51-E09F76D57E36}" type="slidenum">
              <a:rPr lang="de-CH"/>
              <a:pPr/>
              <a:t>7</a:t>
            </a:fld>
            <a:r>
              <a:rPr lang="de-CH" sz="800">
                <a:latin typeface="Arial" charset="0"/>
              </a:rPr>
              <a:t>   </a:t>
            </a:r>
            <a:endParaRPr lang="de-CH" sz="1400">
              <a:latin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Doc. </a:t>
            </a:r>
            <a:r>
              <a:rPr lang="de-CH" dirty="0" err="1"/>
              <a:t>No</a:t>
            </a:r>
            <a:r>
              <a:rPr lang="de-CH" dirty="0"/>
              <a:t>. 11905 </a:t>
            </a:r>
            <a:r>
              <a:rPr lang="de-CH" dirty="0" smtClean="0"/>
              <a:t>E/2</a:t>
            </a:r>
            <a:endParaRPr lang="de-CH" dirty="0"/>
          </a:p>
          <a:p>
            <a:endParaRPr lang="de-CH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203575" y="1412875"/>
            <a:ext cx="5618163" cy="4032250"/>
          </a:xfrm>
          <a:noFill/>
          <a:ln/>
        </p:spPr>
        <p:txBody>
          <a:bodyPr anchor="ctr"/>
          <a:lstStyle/>
          <a:p>
            <a:pPr>
              <a:lnSpc>
                <a:spcPct val="90000"/>
              </a:lnSpc>
              <a:buFont typeface="Frutiger LT Com 45 Light" pitchFamily="34" charset="0"/>
              <a:buNone/>
            </a:pPr>
            <a:r>
              <a:rPr lang="en-US" sz="1800" b="1"/>
              <a:t>Continuous system monitoring in the background</a:t>
            </a:r>
          </a:p>
          <a:p>
            <a:pPr>
              <a:lnSpc>
                <a:spcPct val="90000"/>
              </a:lnSpc>
            </a:pPr>
            <a:endParaRPr lang="en-US" sz="1800" b="1"/>
          </a:p>
          <a:p>
            <a:pPr>
              <a:lnSpc>
                <a:spcPct val="90000"/>
              </a:lnSpc>
              <a:buFont typeface="Frutiger LT Com 45 Light" pitchFamily="34" charset="0"/>
              <a:buNone/>
            </a:pPr>
            <a:r>
              <a:rPr lang="en-US" sz="1800"/>
              <a:t>Avoiding false alarms is one of the most important</a:t>
            </a:r>
          </a:p>
          <a:p>
            <a:pPr>
              <a:lnSpc>
                <a:spcPct val="90000"/>
              </a:lnSpc>
              <a:buFont typeface="Frutiger LT Com 45 Light" pitchFamily="34" charset="0"/>
              <a:buNone/>
            </a:pPr>
            <a:r>
              <a:rPr lang="en-US" sz="1800"/>
              <a:t>criteria for a reliable smoke detection. The intelligent</a:t>
            </a:r>
          </a:p>
          <a:p>
            <a:pPr>
              <a:lnSpc>
                <a:spcPct val="90000"/>
              </a:lnSpc>
              <a:buFont typeface="Frutiger LT Com 45 Light" pitchFamily="34" charset="0"/>
              <a:buNone/>
            </a:pPr>
            <a:r>
              <a:rPr lang="en-US" sz="1800"/>
              <a:t>electronic monitors all relevant parameters in the</a:t>
            </a:r>
          </a:p>
          <a:p>
            <a:pPr>
              <a:lnSpc>
                <a:spcPct val="90000"/>
              </a:lnSpc>
              <a:buFont typeface="Frutiger LT Com 45 Light" pitchFamily="34" charset="0"/>
              <a:buNone/>
            </a:pPr>
            <a:r>
              <a:rPr lang="en-US" sz="1800"/>
              <a:t>background:</a:t>
            </a:r>
          </a:p>
          <a:p>
            <a:pPr>
              <a:lnSpc>
                <a:spcPct val="90000"/>
              </a:lnSpc>
              <a:buFont typeface="Frutiger LT Com 45 Light" pitchFamily="34" charset="0"/>
              <a:buNone/>
            </a:pPr>
            <a:endParaRPr lang="en-US" sz="1800"/>
          </a:p>
          <a:p>
            <a:pPr>
              <a:lnSpc>
                <a:spcPct val="90000"/>
              </a:lnSpc>
            </a:pPr>
            <a:r>
              <a:rPr lang="en-US" sz="1800"/>
              <a:t>High reliability, no false alarms</a:t>
            </a:r>
          </a:p>
          <a:p>
            <a:pPr>
              <a:lnSpc>
                <a:spcPct val="90000"/>
              </a:lnSpc>
            </a:pPr>
            <a:r>
              <a:rPr lang="en-US" sz="1800"/>
              <a:t>System status through LED visible on the sensor</a:t>
            </a:r>
          </a:p>
          <a:p>
            <a:pPr>
              <a:lnSpc>
                <a:spcPct val="90000"/>
              </a:lnSpc>
            </a:pPr>
            <a:r>
              <a:rPr lang="en-US" sz="1800"/>
              <a:t>Soiling monitoring, user adjustable</a:t>
            </a: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2555875"/>
            <a:ext cx="2644775" cy="213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Page  </a:t>
            </a:r>
            <a:fld id="{852F501E-0EED-43BF-A0D7-B0A69ED7BB58}" type="slidenum">
              <a:rPr lang="de-CH"/>
              <a:pPr/>
              <a:t>8</a:t>
            </a:fld>
            <a:r>
              <a:rPr lang="de-CH" sz="800">
                <a:latin typeface="Arial" charset="0"/>
              </a:rPr>
              <a:t>   </a:t>
            </a:r>
            <a:endParaRPr lang="de-CH" sz="1400">
              <a:latin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Doc. </a:t>
            </a:r>
            <a:r>
              <a:rPr lang="de-CH" dirty="0" err="1"/>
              <a:t>No</a:t>
            </a:r>
            <a:r>
              <a:rPr lang="de-CH" dirty="0"/>
              <a:t>. 11905 </a:t>
            </a:r>
            <a:r>
              <a:rPr lang="de-CH" dirty="0" smtClean="0"/>
              <a:t>E/2</a:t>
            </a:r>
            <a:endParaRPr lang="de-CH" dirty="0"/>
          </a:p>
          <a:p>
            <a:endParaRPr lang="de-CH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19475" y="1412875"/>
            <a:ext cx="4824413" cy="4105275"/>
          </a:xfrm>
          <a:noFill/>
          <a:ln/>
        </p:spPr>
        <p:txBody>
          <a:bodyPr anchor="ctr"/>
          <a:lstStyle/>
          <a:p>
            <a:pPr>
              <a:buFont typeface="Frutiger LT Com 45 Light" pitchFamily="34" charset="0"/>
              <a:buNone/>
            </a:pPr>
            <a:r>
              <a:rPr lang="en-US" sz="1800" b="1" dirty="0"/>
              <a:t>Easy maintenance</a:t>
            </a:r>
          </a:p>
          <a:p>
            <a:pPr>
              <a:buFont typeface="Frutiger LT Com 45 Light" pitchFamily="34" charset="0"/>
              <a:buNone/>
            </a:pPr>
            <a:endParaRPr lang="en-US" sz="1800" b="1" dirty="0"/>
          </a:p>
          <a:p>
            <a:pPr>
              <a:buFont typeface="Frutiger LT Com 45 Light" pitchFamily="34" charset="0"/>
              <a:buNone/>
            </a:pPr>
            <a:r>
              <a:rPr lang="en-US" sz="1800" dirty="0"/>
              <a:t>There’s limited time available for the</a:t>
            </a:r>
          </a:p>
          <a:p>
            <a:pPr>
              <a:buFont typeface="Frutiger LT Com 45 Light" pitchFamily="34" charset="0"/>
              <a:buNone/>
            </a:pPr>
            <a:r>
              <a:rPr lang="en-US" sz="1800" dirty="0"/>
              <a:t>maintenance of tunnel sensors. Maintenance</a:t>
            </a:r>
          </a:p>
          <a:p>
            <a:pPr>
              <a:buFont typeface="Frutiger LT Com 45 Light" pitchFamily="34" charset="0"/>
              <a:buNone/>
            </a:pPr>
            <a:r>
              <a:rPr lang="en-US" sz="1800" dirty="0"/>
              <a:t>of the </a:t>
            </a:r>
            <a:r>
              <a:rPr lang="en-US" sz="1800" dirty="0" err="1"/>
              <a:t>FireGuard</a:t>
            </a:r>
            <a:r>
              <a:rPr lang="en-US" sz="1800" dirty="0"/>
              <a:t> is very easy and quick:</a:t>
            </a:r>
          </a:p>
          <a:p>
            <a:pPr>
              <a:buFont typeface="Frutiger LT Com 45 Light" pitchFamily="34" charset="0"/>
              <a:buNone/>
            </a:pPr>
            <a:endParaRPr lang="en-US" sz="1800" dirty="0"/>
          </a:p>
          <a:p>
            <a:r>
              <a:rPr lang="en-GB" sz="1800" dirty="0"/>
              <a:t>Dismantling of sensor without any special </a:t>
            </a:r>
            <a:r>
              <a:rPr lang="en-GB" sz="1800" dirty="0" smtClean="0"/>
              <a:t>tools</a:t>
            </a:r>
          </a:p>
          <a:p>
            <a:r>
              <a:rPr lang="en-US" sz="1800" dirty="0" smtClean="0"/>
              <a:t>Tool less sensors are optionally available</a:t>
            </a:r>
          </a:p>
          <a:p>
            <a:r>
              <a:rPr lang="en-GB" sz="1800" dirty="0" smtClean="0"/>
              <a:t>Maintenance </a:t>
            </a:r>
            <a:r>
              <a:rPr lang="en-GB" sz="1800" dirty="0"/>
              <a:t>interval </a:t>
            </a:r>
            <a:r>
              <a:rPr lang="en-GB" sz="1800" dirty="0" smtClean="0"/>
              <a:t>is typically once every 2-5 years</a:t>
            </a:r>
            <a:endParaRPr lang="en-US" sz="1800" dirty="0"/>
          </a:p>
          <a:p>
            <a:r>
              <a:rPr lang="en-GB" sz="1800" dirty="0"/>
              <a:t>Maximum time needed is 15 </a:t>
            </a:r>
            <a:r>
              <a:rPr lang="en-GB" sz="1800" dirty="0" smtClean="0"/>
              <a:t>– 25 minutes </a:t>
            </a:r>
            <a:r>
              <a:rPr lang="en-GB" sz="1800" dirty="0"/>
              <a:t>per sensor</a:t>
            </a:r>
            <a:endParaRPr lang="en-US" sz="1800" dirty="0"/>
          </a:p>
        </p:txBody>
      </p:sp>
      <p:pic>
        <p:nvPicPr>
          <p:cNvPr id="6" name="Picture 10" descr="Wartung FireGu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7978"/>
            <a:ext cx="28098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49" y="3789040"/>
            <a:ext cx="2809040" cy="187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Page  </a:t>
            </a:r>
            <a:fld id="{CE9CD435-C16F-482B-A9A4-9F34D1E3F957}" type="slidenum">
              <a:rPr lang="de-CH"/>
              <a:pPr/>
              <a:t>9</a:t>
            </a:fld>
            <a:r>
              <a:rPr lang="de-CH" sz="800">
                <a:latin typeface="Arial" charset="0"/>
              </a:rPr>
              <a:t>   </a:t>
            </a:r>
            <a:endParaRPr lang="de-CH" sz="1400">
              <a:latin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Doc. </a:t>
            </a:r>
            <a:r>
              <a:rPr lang="de-CH" dirty="0" err="1"/>
              <a:t>No</a:t>
            </a:r>
            <a:r>
              <a:rPr lang="de-CH" dirty="0"/>
              <a:t>. 11905 </a:t>
            </a:r>
            <a:r>
              <a:rPr lang="de-CH" dirty="0" smtClean="0"/>
              <a:t>E/2</a:t>
            </a:r>
            <a:endParaRPr lang="de-CH" dirty="0"/>
          </a:p>
          <a:p>
            <a:endParaRPr lang="de-CH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19475" y="1412875"/>
            <a:ext cx="4681538" cy="3887788"/>
          </a:xfrm>
          <a:noFill/>
          <a:ln/>
        </p:spPr>
        <p:txBody>
          <a:bodyPr anchor="ctr"/>
          <a:lstStyle/>
          <a:p>
            <a:pPr>
              <a:buFont typeface="Frutiger LT Com 45 Light" pitchFamily="34" charset="0"/>
              <a:buNone/>
            </a:pPr>
            <a:r>
              <a:rPr lang="en-US" sz="1800" b="1"/>
              <a:t>Extremely low maintenance cost</a:t>
            </a:r>
          </a:p>
          <a:p>
            <a:pPr>
              <a:buFont typeface="Frutiger LT Com 45 Light" pitchFamily="34" charset="0"/>
              <a:buNone/>
            </a:pPr>
            <a:endParaRPr lang="en-US" sz="1800" b="1"/>
          </a:p>
          <a:p>
            <a:pPr>
              <a:buFont typeface="Frutiger LT Com 45 Light" pitchFamily="34" charset="0"/>
              <a:buNone/>
            </a:pPr>
            <a:r>
              <a:rPr lang="en-US" sz="1800"/>
              <a:t>SIGRIST instruments are known for a low total</a:t>
            </a:r>
          </a:p>
          <a:p>
            <a:pPr>
              <a:buFont typeface="Frutiger LT Com 45 Light" pitchFamily="34" charset="0"/>
              <a:buNone/>
            </a:pPr>
            <a:r>
              <a:rPr lang="en-US" sz="1800"/>
              <a:t>cost of ownership. The FireGuard is no</a:t>
            </a:r>
          </a:p>
          <a:p>
            <a:pPr>
              <a:buFont typeface="Frutiger LT Com 45 Light" pitchFamily="34" charset="0"/>
              <a:buNone/>
            </a:pPr>
            <a:r>
              <a:rPr lang="en-US" sz="1800"/>
              <a:t>exception:</a:t>
            </a:r>
          </a:p>
          <a:p>
            <a:pPr>
              <a:buFont typeface="Frutiger LT Com 45 Light" pitchFamily="34" charset="0"/>
              <a:buNone/>
            </a:pPr>
            <a:endParaRPr lang="en-US" sz="1800"/>
          </a:p>
          <a:p>
            <a:r>
              <a:rPr lang="en-US" sz="1800"/>
              <a:t>No parts subject to wear and tear</a:t>
            </a:r>
          </a:p>
          <a:p>
            <a:r>
              <a:rPr lang="en-US" sz="1800"/>
              <a:t>No consumables</a:t>
            </a:r>
          </a:p>
          <a:p>
            <a:r>
              <a:rPr lang="en-US" sz="1800"/>
              <a:t>No need for lamp changing</a:t>
            </a:r>
          </a:p>
        </p:txBody>
      </p:sp>
      <p:pic>
        <p:nvPicPr>
          <p:cNvPr id="6" name="il_fi" descr="http://cms.weltreiseforum.com/cms/upload/bilder/geld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2582863"/>
            <a:ext cx="2703512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USP">
  <a:themeElements>
    <a:clrScheme name="Template US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 USP">
      <a:majorFont>
        <a:latin typeface="Frutiger LT Com 45 Light"/>
        <a:ea typeface=""/>
        <a:cs typeface=""/>
      </a:majorFont>
      <a:minorFont>
        <a:latin typeface="Frutiger LT Com 45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US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US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US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US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US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US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US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US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US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US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US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US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USP</Template>
  <TotalTime>0</TotalTime>
  <Words>428</Words>
  <Application>Microsoft Office PowerPoint</Application>
  <PresentationFormat>Bildschirmpräsentation (4:3)</PresentationFormat>
  <Paragraphs>86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Template USP</vt:lpstr>
      <vt:lpstr>FireGuard 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Sigrist-Gruppe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FireGuard</dc:title>
  <dc:creator>Angela Gube</dc:creator>
  <cp:lastModifiedBy>Stefan Zimmermann</cp:lastModifiedBy>
  <cp:revision>118</cp:revision>
  <dcterms:created xsi:type="dcterms:W3CDTF">2012-02-07T12:35:57Z</dcterms:created>
  <dcterms:modified xsi:type="dcterms:W3CDTF">2016-02-10T17:38:21Z</dcterms:modified>
</cp:coreProperties>
</file>